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OPPOSans R" panose="02010600030101010101" charset="-122"/>
      <p:regular r:id="rId30"/>
    </p:embeddedFont>
    <p:embeddedFont>
      <p:font typeface="Source Han Sans" panose="02010600030101010101" charset="-122"/>
      <p:regular r:id="rId31"/>
    </p:embeddedFont>
    <p:embeddedFont>
      <p:font typeface="Source Han Sans CN Bold" panose="02010600030101010101" charset="-122"/>
      <p:regular r:id="rId3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516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-25400"/>
            <a:ext cx="12204700" cy="6883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141644" y="-1271629"/>
            <a:ext cx="7908713" cy="31547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9900">
                <a:ln w="12700">
                  <a:solidFill>
                    <a:srgbClr val="000000">
                      <a:alpha val="25000"/>
                    </a:srgbClr>
                  </a:solidFill>
                </a:ln>
                <a:solidFill>
                  <a:srgbClr val="404040">
                    <a:alpha val="5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971800" y="4330083"/>
            <a:ext cx="6248400" cy="306763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899126"/>
            <a:ext cx="12192000" cy="2656118"/>
          </a:xfrm>
          <a:custGeom>
            <a:avLst/>
            <a:gdLst>
              <a:gd name="connsiteX0" fmla="*/ 0 w 12192000"/>
              <a:gd name="connsiteY0" fmla="*/ 0 h 3098013"/>
              <a:gd name="connsiteX1" fmla="*/ 6096001 w 12192000"/>
              <a:gd name="connsiteY1" fmla="*/ 1274129 h 3098013"/>
              <a:gd name="connsiteX2" fmla="*/ 12192000 w 12192000"/>
              <a:gd name="connsiteY2" fmla="*/ 1 h 3098013"/>
              <a:gd name="connsiteX3" fmla="*/ 12192000 w 12192000"/>
              <a:gd name="connsiteY3" fmla="*/ 3098013 h 3098013"/>
              <a:gd name="connsiteX4" fmla="*/ 6096001 w 12192000"/>
              <a:gd name="connsiteY4" fmla="*/ 1823884 h 3098013"/>
              <a:gd name="connsiteX5" fmla="*/ 0 w 12192000"/>
              <a:gd name="connsiteY5" fmla="*/ 3098013 h 3098013"/>
            </a:gdLst>
            <a:ahLst/>
            <a:cxnLst/>
            <a:rect l="l" t="t" r="r" b="b"/>
            <a:pathLst>
              <a:path w="12192000" h="3098013">
                <a:moveTo>
                  <a:pt x="0" y="0"/>
                </a:moveTo>
                <a:lnTo>
                  <a:pt x="6096001" y="1274129"/>
                </a:lnTo>
                <a:lnTo>
                  <a:pt x="12192000" y="1"/>
                </a:lnTo>
                <a:lnTo>
                  <a:pt x="12192000" y="3098013"/>
                </a:lnTo>
                <a:lnTo>
                  <a:pt x="6096001" y="1823884"/>
                </a:lnTo>
                <a:lnTo>
                  <a:pt x="0" y="309801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40000">
                <a:schemeClr val="accent1"/>
              </a:gs>
              <a:gs pos="60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41644" y="3660568"/>
            <a:ext cx="7908713" cy="19389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基于k-means算法的校园美食推荐系统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104447" y="5898330"/>
            <a:ext cx="1882878" cy="497114"/>
          </a:xfrm>
          <a:prstGeom prst="roundRect">
            <a:avLst/>
          </a:prstGeom>
          <a:solidFill>
            <a:schemeClr val="accent1">
              <a:lumMod val="40000"/>
              <a:lumOff val="60000"/>
              <a:alpha val="45000"/>
            </a:schemeClr>
          </a:solidFill>
          <a:ln w="12700" cap="flat">
            <a:noFill/>
            <a:miter/>
          </a:ln>
          <a:effectLst>
            <a:outerShdw blurRad="381000" dist="317500" dir="2700000" algn="tl" rotWithShape="0">
              <a:schemeClr val="tx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903968" y="5898330"/>
            <a:ext cx="497114" cy="497114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68465" y="5898331"/>
            <a:ext cx="1498321" cy="49711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主讲人：XXXX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6405155" y="5873046"/>
            <a:ext cx="1882878" cy="497114"/>
          </a:xfrm>
          <a:prstGeom prst="roundRect">
            <a:avLst/>
          </a:prstGeom>
          <a:solidFill>
            <a:schemeClr val="accent2">
              <a:lumMod val="40000"/>
              <a:lumOff val="60000"/>
              <a:alpha val="45000"/>
            </a:schemeClr>
          </a:solidFill>
          <a:ln w="12700" cap="flat">
            <a:noFill/>
            <a:miter/>
          </a:ln>
          <a:effectLst>
            <a:outerShdw blurRad="381000" dist="317500" dir="2700000" algn="tl" rotWithShape="0">
              <a:schemeClr val="tx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04676" y="5873046"/>
            <a:ext cx="497114" cy="497114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69173" y="5873047"/>
            <a:ext cx="1498321" cy="49711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2025.5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022654" y="6006205"/>
            <a:ext cx="259743" cy="28136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330804" y="5994297"/>
            <a:ext cx="244857" cy="254611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>
            <a:off x="401049" y="244702"/>
            <a:ext cx="45719" cy="476794"/>
          </a:xfrm>
          <a:custGeom>
            <a:avLst/>
            <a:gdLst>
              <a:gd name="connsiteX0" fmla="*/ 16555 w 32718"/>
              <a:gd name="connsiteY0" fmla="*/ 21907 h 470768"/>
              <a:gd name="connsiteX1" fmla="*/ 16555 w 32718"/>
              <a:gd name="connsiteY1" fmla="*/ 449331 h 470768"/>
            </a:gdLst>
            <a:ahLst/>
            <a:cxnLst/>
            <a:rect l="l" t="t" r="r" b="b"/>
            <a:pathLst>
              <a:path w="32718" h="470768">
                <a:moveTo>
                  <a:pt x="16555" y="21907"/>
                </a:moveTo>
                <a:lnTo>
                  <a:pt x="16555" y="449331"/>
                </a:ln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6200000">
            <a:off x="628286" y="452504"/>
            <a:ext cx="146698" cy="194126"/>
          </a:xfrm>
          <a:custGeom>
            <a:avLst/>
            <a:gdLst>
              <a:gd name="connsiteX0" fmla="*/ 16555 w 109676"/>
              <a:gd name="connsiteY0" fmla="*/ 21907 h 145133"/>
              <a:gd name="connsiteX1" fmla="*/ 93444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16555" y="21907"/>
                </a:moveTo>
                <a:cubicBezTo>
                  <a:pt x="59020" y="21907"/>
                  <a:pt x="93444" y="67460"/>
                  <a:pt x="93444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6200000">
            <a:off x="628286" y="326164"/>
            <a:ext cx="146698" cy="194126"/>
          </a:xfrm>
          <a:custGeom>
            <a:avLst/>
            <a:gdLst>
              <a:gd name="connsiteX0" fmla="*/ 93444 w 109676"/>
              <a:gd name="connsiteY0" fmla="*/ 21907 h 145133"/>
              <a:gd name="connsiteX1" fmla="*/ 16555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93444" y="21907"/>
                </a:moveTo>
                <a:cubicBezTo>
                  <a:pt x="50979" y="21907"/>
                  <a:pt x="16555" y="67460"/>
                  <a:pt x="16555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297886" y="384703"/>
            <a:ext cx="1584756" cy="1967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/>
          </a:blip>
          <a:srcRect t="6456" b="6456"/>
          <a:stretch>
            <a:fillRect/>
          </a:stretch>
        </p:blipFill>
        <p:spPr>
          <a:xfrm>
            <a:off x="3663598" y="1035625"/>
            <a:ext cx="4864807" cy="2383118"/>
          </a:xfrm>
          <a:custGeom>
            <a:avLst/>
            <a:gdLst/>
            <a:ahLst/>
            <a:cxnLst/>
            <a:rect l="l" t="t" r="r" b="b"/>
            <a:pathLst>
              <a:path w="4864100" h="2387600">
                <a:moveTo>
                  <a:pt x="0" y="1191558"/>
                </a:moveTo>
                <a:lnTo>
                  <a:pt x="0" y="1191559"/>
                </a:lnTo>
                <a:lnTo>
                  <a:pt x="0" y="1191559"/>
                </a:lnTo>
                <a:close/>
                <a:moveTo>
                  <a:pt x="1191559" y="0"/>
                </a:moveTo>
                <a:lnTo>
                  <a:pt x="3673248" y="0"/>
                </a:lnTo>
                <a:cubicBezTo>
                  <a:pt x="4331328" y="0"/>
                  <a:pt x="4864807" y="533479"/>
                  <a:pt x="4864807" y="1191559"/>
                </a:cubicBezTo>
                <a:lnTo>
                  <a:pt x="4864806" y="1191559"/>
                </a:lnTo>
                <a:cubicBezTo>
                  <a:pt x="4864806" y="1849639"/>
                  <a:pt x="4331327" y="2383118"/>
                  <a:pt x="3673247" y="2383118"/>
                </a:cubicBezTo>
                <a:lnTo>
                  <a:pt x="1191559" y="2383117"/>
                </a:lnTo>
                <a:cubicBezTo>
                  <a:pt x="615739" y="2383117"/>
                  <a:pt x="135317" y="1974672"/>
                  <a:pt x="24209" y="1431699"/>
                </a:cubicBezTo>
                <a:lnTo>
                  <a:pt x="0" y="1191559"/>
                </a:lnTo>
                <a:lnTo>
                  <a:pt x="24209" y="951418"/>
                </a:lnTo>
                <a:cubicBezTo>
                  <a:pt x="135317" y="408445"/>
                  <a:pt x="615739" y="0"/>
                  <a:pt x="119155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0" name="标题 1"/>
          <p:cNvSpPr txBox="1"/>
          <p:nvPr/>
        </p:nvSpPr>
        <p:spPr>
          <a:xfrm>
            <a:off x="3512457" y="922787"/>
            <a:ext cx="5167086" cy="2608794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20539" y="3021870"/>
            <a:ext cx="3500375" cy="21766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大数据处理框架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520539" y="2028910"/>
            <a:ext cx="1397000" cy="685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80808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31817" y="2028910"/>
            <a:ext cx="1397000" cy="685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80808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533739" y="3021870"/>
            <a:ext cx="3500375" cy="21766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Hadoop是开源框架，用于分布式存储和处理大规模数据集，包含HDFS和MapReduce，提供高可用性和容错性。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Hadoop技术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-25400"/>
            <a:ext cx="12204700" cy="68707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2327803"/>
            <a:ext cx="12192000" cy="2608794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84572" y="1204683"/>
            <a:ext cx="5007428" cy="4855034"/>
          </a:xfrm>
          <a:custGeom>
            <a:avLst/>
            <a:gdLst>
              <a:gd name="connsiteX0" fmla="*/ 5943600 w 5943600"/>
              <a:gd name="connsiteY0" fmla="*/ 0 h 2656117"/>
              <a:gd name="connsiteX1" fmla="*/ 5943600 w 5943600"/>
              <a:gd name="connsiteY1" fmla="*/ 2656117 h 2656117"/>
              <a:gd name="connsiteX2" fmla="*/ 0 w 5943600"/>
              <a:gd name="connsiteY2" fmla="*/ 1591037 h 2656117"/>
              <a:gd name="connsiteX3" fmla="*/ 0 w 5943600"/>
              <a:gd name="connsiteY3" fmla="*/ 1065079 h 2656117"/>
            </a:gdLst>
            <a:ahLst/>
            <a:cxnLst/>
            <a:rect l="l" t="t" r="r" b="b"/>
            <a:pathLst>
              <a:path w="5943600" h="2656117">
                <a:moveTo>
                  <a:pt x="5943600" y="0"/>
                </a:moveTo>
                <a:lnTo>
                  <a:pt x="5943600" y="2656117"/>
                </a:lnTo>
                <a:lnTo>
                  <a:pt x="0" y="1591037"/>
                </a:lnTo>
                <a:lnTo>
                  <a:pt x="0" y="10650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401049" y="244702"/>
            <a:ext cx="45719" cy="476794"/>
          </a:xfrm>
          <a:custGeom>
            <a:avLst/>
            <a:gdLst>
              <a:gd name="connsiteX0" fmla="*/ 16555 w 32718"/>
              <a:gd name="connsiteY0" fmla="*/ 21907 h 470768"/>
              <a:gd name="connsiteX1" fmla="*/ 16555 w 32718"/>
              <a:gd name="connsiteY1" fmla="*/ 449331 h 470768"/>
            </a:gdLst>
            <a:ahLst/>
            <a:cxnLst/>
            <a:rect l="l" t="t" r="r" b="b"/>
            <a:pathLst>
              <a:path w="32718" h="470768">
                <a:moveTo>
                  <a:pt x="16555" y="21907"/>
                </a:moveTo>
                <a:lnTo>
                  <a:pt x="16555" y="449331"/>
                </a:ln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628286" y="452504"/>
            <a:ext cx="146698" cy="194126"/>
          </a:xfrm>
          <a:custGeom>
            <a:avLst/>
            <a:gdLst>
              <a:gd name="connsiteX0" fmla="*/ 16555 w 109676"/>
              <a:gd name="connsiteY0" fmla="*/ 21907 h 145133"/>
              <a:gd name="connsiteX1" fmla="*/ 93444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16555" y="21907"/>
                </a:moveTo>
                <a:cubicBezTo>
                  <a:pt x="59020" y="21907"/>
                  <a:pt x="93444" y="67460"/>
                  <a:pt x="93444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628286" y="326164"/>
            <a:ext cx="146698" cy="194126"/>
          </a:xfrm>
          <a:custGeom>
            <a:avLst/>
            <a:gdLst>
              <a:gd name="connsiteX0" fmla="*/ 93444 w 109676"/>
              <a:gd name="connsiteY0" fmla="*/ 21907 h 145133"/>
              <a:gd name="connsiteX1" fmla="*/ 16555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93444" y="21907"/>
                </a:moveTo>
                <a:cubicBezTo>
                  <a:pt x="50979" y="21907"/>
                  <a:pt x="16555" y="67460"/>
                  <a:pt x="16555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94980" y="3396003"/>
            <a:ext cx="2509273" cy="306763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/>
          </a:blip>
          <a:srcRect t="6456" b="6456"/>
          <a:stretch>
            <a:fillRect/>
          </a:stretch>
        </p:blipFill>
        <p:spPr>
          <a:xfrm>
            <a:off x="5889260" y="2440641"/>
            <a:ext cx="4392750" cy="2383118"/>
          </a:xfrm>
          <a:custGeom>
            <a:avLst/>
            <a:gdLst/>
            <a:ahLst/>
            <a:cxnLst/>
            <a:rect l="l" t="t" r="r" b="b"/>
            <a:pathLst>
              <a:path w="4394200" h="2387600">
                <a:moveTo>
                  <a:pt x="0" y="1191558"/>
                </a:moveTo>
                <a:lnTo>
                  <a:pt x="0" y="1191559"/>
                </a:lnTo>
                <a:lnTo>
                  <a:pt x="0" y="1191559"/>
                </a:lnTo>
                <a:close/>
                <a:moveTo>
                  <a:pt x="1075936" y="0"/>
                </a:moveTo>
                <a:lnTo>
                  <a:pt x="3316814" y="0"/>
                </a:lnTo>
                <a:cubicBezTo>
                  <a:pt x="3911037" y="0"/>
                  <a:pt x="4392750" y="533479"/>
                  <a:pt x="4392750" y="1191559"/>
                </a:cubicBezTo>
                <a:lnTo>
                  <a:pt x="4392749" y="1191559"/>
                </a:lnTo>
                <a:cubicBezTo>
                  <a:pt x="4392749" y="1849639"/>
                  <a:pt x="3911036" y="2383118"/>
                  <a:pt x="3316813" y="2383118"/>
                </a:cubicBezTo>
                <a:lnTo>
                  <a:pt x="1075936" y="2383117"/>
                </a:lnTo>
                <a:cubicBezTo>
                  <a:pt x="555991" y="2383117"/>
                  <a:pt x="122187" y="1974672"/>
                  <a:pt x="21860" y="1431699"/>
                </a:cubicBezTo>
                <a:lnTo>
                  <a:pt x="0" y="1191559"/>
                </a:lnTo>
                <a:lnTo>
                  <a:pt x="21860" y="951418"/>
                </a:lnTo>
                <a:cubicBezTo>
                  <a:pt x="122187" y="408445"/>
                  <a:pt x="555991" y="0"/>
                  <a:pt x="107593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767450" y="2327803"/>
            <a:ext cx="4665697" cy="2608794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79428" y="-1271629"/>
            <a:ext cx="8109601" cy="31547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9900">
                <a:ln w="12700">
                  <a:solidFill>
                    <a:srgbClr val="000000">
                      <a:alpha val="25000"/>
                    </a:srgbClr>
                  </a:solidFill>
                </a:ln>
                <a:solidFill>
                  <a:srgbClr val="404040">
                    <a:alpha val="5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433147" y="798283"/>
            <a:ext cx="1584756" cy="1967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8314" y="3714308"/>
            <a:ext cx="3951515" cy="10566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系统需求分析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310952" y="146699"/>
            <a:ext cx="2493301" cy="35560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10732" y="1990142"/>
            <a:ext cx="307908" cy="307908"/>
          </a:xfrm>
          <a:custGeom>
            <a:avLst/>
            <a:gdLst>
              <a:gd name="connsiteX0" fmla="*/ 413697 w 827392"/>
              <a:gd name="connsiteY0" fmla="*/ 0 h 827392"/>
              <a:gd name="connsiteX1" fmla="*/ 0 w 827392"/>
              <a:gd name="connsiteY1" fmla="*/ 413696 h 827392"/>
              <a:gd name="connsiteX2" fmla="*/ 413697 w 827392"/>
              <a:gd name="connsiteY2" fmla="*/ 827393 h 827392"/>
              <a:gd name="connsiteX3" fmla="*/ 827393 w 827392"/>
              <a:gd name="connsiteY3" fmla="*/ 413696 h 827392"/>
              <a:gd name="connsiteX4" fmla="*/ 413697 w 827392"/>
              <a:gd name="connsiteY4" fmla="*/ 0 h 827392"/>
            </a:gdLst>
            <a:ahLst/>
            <a:cxnLst/>
            <a:rect l="l" t="t" r="r" b="b"/>
            <a:pathLst>
              <a:path w="827392" h="827392">
                <a:moveTo>
                  <a:pt x="413697" y="0"/>
                </a:moveTo>
                <a:cubicBezTo>
                  <a:pt x="185196" y="0"/>
                  <a:pt x="0" y="185217"/>
                  <a:pt x="0" y="413696"/>
                </a:cubicBezTo>
                <a:cubicBezTo>
                  <a:pt x="0" y="642176"/>
                  <a:pt x="185196" y="827393"/>
                  <a:pt x="413697" y="827393"/>
                </a:cubicBezTo>
                <a:cubicBezTo>
                  <a:pt x="642197" y="827393"/>
                  <a:pt x="827393" y="642176"/>
                  <a:pt x="827393" y="413696"/>
                </a:cubicBezTo>
                <a:cubicBezTo>
                  <a:pt x="827393" y="185217"/>
                  <a:pt x="642197" y="0"/>
                  <a:pt x="413697" y="0"/>
                </a:cubicBezTo>
                <a:close/>
              </a:path>
            </a:pathLst>
          </a:custGeom>
          <a:solidFill>
            <a:schemeClr val="accent1"/>
          </a:solidFill>
          <a:ln w="522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" name="标题 1"/>
          <p:cNvCxnSpPr/>
          <p:nvPr/>
        </p:nvCxnSpPr>
        <p:spPr>
          <a:xfrm>
            <a:off x="1595236" y="2998028"/>
            <a:ext cx="8361563" cy="0"/>
          </a:xfrm>
          <a:prstGeom prst="line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/>
          </a:ln>
        </p:spPr>
      </p:cxnSp>
      <p:sp>
        <p:nvSpPr>
          <p:cNvPr id="5" name="标题 1"/>
          <p:cNvSpPr txBox="1"/>
          <p:nvPr/>
        </p:nvSpPr>
        <p:spPr>
          <a:xfrm>
            <a:off x="1510732" y="3463342"/>
            <a:ext cx="307908" cy="307908"/>
          </a:xfrm>
          <a:custGeom>
            <a:avLst/>
            <a:gdLst>
              <a:gd name="connsiteX0" fmla="*/ 413697 w 827392"/>
              <a:gd name="connsiteY0" fmla="*/ 0 h 827392"/>
              <a:gd name="connsiteX1" fmla="*/ 0 w 827392"/>
              <a:gd name="connsiteY1" fmla="*/ 413696 h 827392"/>
              <a:gd name="connsiteX2" fmla="*/ 413697 w 827392"/>
              <a:gd name="connsiteY2" fmla="*/ 827393 h 827392"/>
              <a:gd name="connsiteX3" fmla="*/ 827393 w 827392"/>
              <a:gd name="connsiteY3" fmla="*/ 413696 h 827392"/>
              <a:gd name="connsiteX4" fmla="*/ 413697 w 827392"/>
              <a:gd name="connsiteY4" fmla="*/ 0 h 827392"/>
            </a:gdLst>
            <a:ahLst/>
            <a:cxnLst/>
            <a:rect l="l" t="t" r="r" b="b"/>
            <a:pathLst>
              <a:path w="827392" h="827392">
                <a:moveTo>
                  <a:pt x="413697" y="0"/>
                </a:moveTo>
                <a:cubicBezTo>
                  <a:pt x="185196" y="0"/>
                  <a:pt x="0" y="185217"/>
                  <a:pt x="0" y="413696"/>
                </a:cubicBezTo>
                <a:cubicBezTo>
                  <a:pt x="0" y="642176"/>
                  <a:pt x="185196" y="827393"/>
                  <a:pt x="413697" y="827393"/>
                </a:cubicBezTo>
                <a:cubicBezTo>
                  <a:pt x="642197" y="827393"/>
                  <a:pt x="827393" y="642176"/>
                  <a:pt x="827393" y="413696"/>
                </a:cubicBezTo>
                <a:cubicBezTo>
                  <a:pt x="827393" y="185217"/>
                  <a:pt x="642197" y="0"/>
                  <a:pt x="413697" y="0"/>
                </a:cubicBezTo>
                <a:close/>
              </a:path>
            </a:pathLst>
          </a:custGeom>
          <a:solidFill>
            <a:schemeClr val="accent1"/>
          </a:solidFill>
          <a:ln w="522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>
            <a:off x="1595236" y="4490278"/>
            <a:ext cx="8361563" cy="0"/>
          </a:xfrm>
          <a:prstGeom prst="line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>
            <a:off x="2855632" y="1855593"/>
            <a:ext cx="6996356" cy="101460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系统性能指标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826000" y="4660900"/>
            <a:ext cx="2540000" cy="35560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855632" y="3265293"/>
            <a:ext cx="6996356" cy="101460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系统需满足平均响应时间不超过2秒，支持至少100个并发用户，确保稳定性，优化资源利用率。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725332" y="2046093"/>
            <a:ext cx="1128956" cy="58280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725332" y="3620893"/>
            <a:ext cx="1128956" cy="58280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性能需求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905952"/>
            <a:ext cx="2701152" cy="50587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技术、经济与操作可行性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11036" y="886902"/>
            <a:ext cx="2520563" cy="50841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技术上，Python语言和相关技术成熟，社区支持强大；经济上，开源技术降低成本；操作上，界面友好，易于使用。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582906" y="1989061"/>
            <a:ext cx="3049247" cy="3049247"/>
          </a:xfrm>
          <a:prstGeom prst="blockArc">
            <a:avLst>
              <a:gd name="adj1" fmla="val 10800000"/>
              <a:gd name="adj2" fmla="val 79725"/>
              <a:gd name="adj3" fmla="val 30438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699162" y="1989061"/>
            <a:ext cx="3049247" cy="3049247"/>
          </a:xfrm>
          <a:prstGeom prst="blockArc">
            <a:avLst>
              <a:gd name="adj1" fmla="val 10800000"/>
              <a:gd name="adj2" fmla="val 79725"/>
              <a:gd name="adj3" fmla="val 30438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5699162" y="1989062"/>
            <a:ext cx="3049247" cy="3049247"/>
          </a:xfrm>
          <a:prstGeom prst="blockArc">
            <a:avLst>
              <a:gd name="adj1" fmla="val 10800000"/>
              <a:gd name="adj2" fmla="val 79725"/>
              <a:gd name="adj3" fmla="val 30438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3582906" y="1989061"/>
            <a:ext cx="3049247" cy="3049247"/>
          </a:xfrm>
          <a:prstGeom prst="blockArc">
            <a:avLst>
              <a:gd name="adj1" fmla="val 10800000"/>
              <a:gd name="adj2" fmla="val 79725"/>
              <a:gd name="adj3" fmla="val 30438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8100000">
            <a:off x="3928098" y="3395098"/>
            <a:ext cx="261377" cy="261377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8100000">
            <a:off x="8141839" y="3395098"/>
            <a:ext cx="261377" cy="261377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662813" y="3187232"/>
            <a:ext cx="774700" cy="558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0" rIns="0" bIns="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D96725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42058" y="3187232"/>
            <a:ext cx="838200" cy="558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0" rIns="0" bIns="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D96725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可行性分析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355117" y="2579909"/>
            <a:ext cx="4860000" cy="2912469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635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06146" y="2579910"/>
            <a:ext cx="4860000" cy="2912469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635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06120" y="2279882"/>
            <a:ext cx="600054" cy="60005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77317" y="2690509"/>
            <a:ext cx="3570888" cy="26231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用户与管理员用例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733346" y="2690509"/>
            <a:ext cx="3570888" cy="26231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用户可浏览、搜索、推荐美食，管理员可管理美食信息、预测数据、学生信息等。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898510" y="2279882"/>
            <a:ext cx="600054" cy="60005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048283" y="3200994"/>
            <a:ext cx="540000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197111" y="3344994"/>
            <a:ext cx="242345" cy="252000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362079" y="3191115"/>
            <a:ext cx="540000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506080" y="3350804"/>
            <a:ext cx="252000" cy="220622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16917" y="2284109"/>
            <a:ext cx="599088" cy="5149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889617" y="2284109"/>
            <a:ext cx="599088" cy="5149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用例分析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-25400"/>
            <a:ext cx="12204700" cy="68707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2327803"/>
            <a:ext cx="12192000" cy="2608794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84572" y="1204683"/>
            <a:ext cx="5007428" cy="4855034"/>
          </a:xfrm>
          <a:custGeom>
            <a:avLst/>
            <a:gdLst>
              <a:gd name="connsiteX0" fmla="*/ 5943600 w 5943600"/>
              <a:gd name="connsiteY0" fmla="*/ 0 h 2656117"/>
              <a:gd name="connsiteX1" fmla="*/ 5943600 w 5943600"/>
              <a:gd name="connsiteY1" fmla="*/ 2656117 h 2656117"/>
              <a:gd name="connsiteX2" fmla="*/ 0 w 5943600"/>
              <a:gd name="connsiteY2" fmla="*/ 1591037 h 2656117"/>
              <a:gd name="connsiteX3" fmla="*/ 0 w 5943600"/>
              <a:gd name="connsiteY3" fmla="*/ 1065079 h 2656117"/>
            </a:gdLst>
            <a:ahLst/>
            <a:cxnLst/>
            <a:rect l="l" t="t" r="r" b="b"/>
            <a:pathLst>
              <a:path w="5943600" h="2656117">
                <a:moveTo>
                  <a:pt x="5943600" y="0"/>
                </a:moveTo>
                <a:lnTo>
                  <a:pt x="5943600" y="2656117"/>
                </a:lnTo>
                <a:lnTo>
                  <a:pt x="0" y="1591037"/>
                </a:lnTo>
                <a:lnTo>
                  <a:pt x="0" y="10650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401049" y="244702"/>
            <a:ext cx="45719" cy="476794"/>
          </a:xfrm>
          <a:custGeom>
            <a:avLst/>
            <a:gdLst>
              <a:gd name="connsiteX0" fmla="*/ 16555 w 32718"/>
              <a:gd name="connsiteY0" fmla="*/ 21907 h 470768"/>
              <a:gd name="connsiteX1" fmla="*/ 16555 w 32718"/>
              <a:gd name="connsiteY1" fmla="*/ 449331 h 470768"/>
            </a:gdLst>
            <a:ahLst/>
            <a:cxnLst/>
            <a:rect l="l" t="t" r="r" b="b"/>
            <a:pathLst>
              <a:path w="32718" h="470768">
                <a:moveTo>
                  <a:pt x="16555" y="21907"/>
                </a:moveTo>
                <a:lnTo>
                  <a:pt x="16555" y="449331"/>
                </a:ln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628286" y="452504"/>
            <a:ext cx="146698" cy="194126"/>
          </a:xfrm>
          <a:custGeom>
            <a:avLst/>
            <a:gdLst>
              <a:gd name="connsiteX0" fmla="*/ 16555 w 109676"/>
              <a:gd name="connsiteY0" fmla="*/ 21907 h 145133"/>
              <a:gd name="connsiteX1" fmla="*/ 93444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16555" y="21907"/>
                </a:moveTo>
                <a:cubicBezTo>
                  <a:pt x="59020" y="21907"/>
                  <a:pt x="93444" y="67460"/>
                  <a:pt x="93444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628286" y="326164"/>
            <a:ext cx="146698" cy="194126"/>
          </a:xfrm>
          <a:custGeom>
            <a:avLst/>
            <a:gdLst>
              <a:gd name="connsiteX0" fmla="*/ 93444 w 109676"/>
              <a:gd name="connsiteY0" fmla="*/ 21907 h 145133"/>
              <a:gd name="connsiteX1" fmla="*/ 16555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93444" y="21907"/>
                </a:moveTo>
                <a:cubicBezTo>
                  <a:pt x="50979" y="21907"/>
                  <a:pt x="16555" y="67460"/>
                  <a:pt x="16555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94980" y="3396003"/>
            <a:ext cx="2509273" cy="306763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/>
          </a:blip>
          <a:srcRect t="6456" b="6456"/>
          <a:stretch>
            <a:fillRect/>
          </a:stretch>
        </p:blipFill>
        <p:spPr>
          <a:xfrm>
            <a:off x="5889260" y="2440641"/>
            <a:ext cx="4392750" cy="2383118"/>
          </a:xfrm>
          <a:custGeom>
            <a:avLst/>
            <a:gdLst/>
            <a:ahLst/>
            <a:cxnLst/>
            <a:rect l="l" t="t" r="r" b="b"/>
            <a:pathLst>
              <a:path w="4394200" h="2387600">
                <a:moveTo>
                  <a:pt x="0" y="1191558"/>
                </a:moveTo>
                <a:lnTo>
                  <a:pt x="0" y="1191559"/>
                </a:lnTo>
                <a:lnTo>
                  <a:pt x="0" y="1191559"/>
                </a:lnTo>
                <a:close/>
                <a:moveTo>
                  <a:pt x="1075936" y="0"/>
                </a:moveTo>
                <a:lnTo>
                  <a:pt x="3316814" y="0"/>
                </a:lnTo>
                <a:cubicBezTo>
                  <a:pt x="3911037" y="0"/>
                  <a:pt x="4392750" y="533479"/>
                  <a:pt x="4392750" y="1191559"/>
                </a:cubicBezTo>
                <a:lnTo>
                  <a:pt x="4392749" y="1191559"/>
                </a:lnTo>
                <a:cubicBezTo>
                  <a:pt x="4392749" y="1849639"/>
                  <a:pt x="3911036" y="2383118"/>
                  <a:pt x="3316813" y="2383118"/>
                </a:cubicBezTo>
                <a:lnTo>
                  <a:pt x="1075936" y="2383117"/>
                </a:lnTo>
                <a:cubicBezTo>
                  <a:pt x="555991" y="2383117"/>
                  <a:pt x="122187" y="1974672"/>
                  <a:pt x="21860" y="1431699"/>
                </a:cubicBezTo>
                <a:lnTo>
                  <a:pt x="0" y="1191559"/>
                </a:lnTo>
                <a:lnTo>
                  <a:pt x="21860" y="951418"/>
                </a:lnTo>
                <a:cubicBezTo>
                  <a:pt x="122187" y="408445"/>
                  <a:pt x="555991" y="0"/>
                  <a:pt x="107593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767450" y="2327803"/>
            <a:ext cx="4665697" cy="2608794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79428" y="-1271629"/>
            <a:ext cx="8109601" cy="31547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9900">
                <a:ln w="12700">
                  <a:solidFill>
                    <a:srgbClr val="000000">
                      <a:alpha val="25000"/>
                    </a:srgbClr>
                  </a:solidFill>
                </a:ln>
                <a:solidFill>
                  <a:srgbClr val="404040">
                    <a:alpha val="5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433147" y="798283"/>
            <a:ext cx="1584756" cy="1967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8314" y="3714308"/>
            <a:ext cx="3951515" cy="10566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310952" y="146699"/>
            <a:ext cx="2493301" cy="35560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>
            <a:off x="2088515" y="3327399"/>
            <a:ext cx="1633728" cy="1633728"/>
          </a:xfrm>
          <a:prstGeom prst="arc">
            <a:avLst>
              <a:gd name="adj1" fmla="val 10832431"/>
              <a:gd name="adj2" fmla="val 0"/>
            </a:avLst>
          </a:prstGeom>
          <a:noFill/>
          <a:ln w="2540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045843" y="3284727"/>
            <a:ext cx="1719072" cy="1719072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601467" y="3850157"/>
            <a:ext cx="607824" cy="58821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06804" y="3345688"/>
            <a:ext cx="1597150" cy="1597150"/>
          </a:xfrm>
          <a:prstGeom prst="ellipse">
            <a:avLst/>
          </a:prstGeom>
          <a:noFill/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1451483" y="2690368"/>
            <a:ext cx="2907792" cy="2907792"/>
          </a:xfrm>
          <a:prstGeom prst="blockArc">
            <a:avLst>
              <a:gd name="adj1" fmla="val 10781059"/>
              <a:gd name="adj2" fmla="val 0"/>
              <a:gd name="adj3" fmla="val 13124"/>
            </a:avLst>
          </a:prstGeom>
          <a:noFill/>
          <a:ln w="6350" cap="sq">
            <a:solidFill>
              <a:schemeClr val="bg1">
                <a:lumMod val="8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3672132" y="3078353"/>
            <a:ext cx="608076" cy="6080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589953" y="3132455"/>
            <a:ext cx="772434" cy="499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28567" y="2776756"/>
            <a:ext cx="6099250" cy="12974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用户与管理员功能划分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V="1">
            <a:off x="3672132" y="4499674"/>
            <a:ext cx="608076" cy="6080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589953" y="4553776"/>
            <a:ext cx="772434" cy="499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16375" y="4371876"/>
            <a:ext cx="6099250" cy="12974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用户端包括系统首页、美食信息、校园资讯、个人中心；管理员端包括系统管理、美食信息管理、预测数据管理等。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功能结构设计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54044"/>
            <a:ext cx="9461611" cy="2205436"/>
          </a:xfrm>
          <a:prstGeom prst="roundRect">
            <a:avLst>
              <a:gd name="adj" fmla="val 879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38100" dir="2700000" algn="tl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6670" y="1366357"/>
            <a:ext cx="8969071" cy="16829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数据库表结构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9962984" y="1130300"/>
            <a:ext cx="274984" cy="274984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ahLst/>
            <a:cxnLst/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53932" y="3772260"/>
            <a:ext cx="9461611" cy="2205436"/>
          </a:xfrm>
          <a:prstGeom prst="roundRect">
            <a:avLst>
              <a:gd name="adj" fmla="val 879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38100" dir="2700000" algn="tl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00202" y="3884573"/>
            <a:ext cx="8969071" cy="16829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设计了包括校园资讯分类、校园资讯、美食信息、评论表、学生信息、管理员信息、收藏表、预测数据等在内的多个数据库表。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10663692" y="3672370"/>
            <a:ext cx="274984" cy="274984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ahLst/>
            <a:cxnLst/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数据库设计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-25400"/>
            <a:ext cx="12204700" cy="68707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2327803"/>
            <a:ext cx="12192000" cy="2608794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84572" y="1204683"/>
            <a:ext cx="5007428" cy="4855034"/>
          </a:xfrm>
          <a:custGeom>
            <a:avLst/>
            <a:gdLst>
              <a:gd name="connsiteX0" fmla="*/ 5943600 w 5943600"/>
              <a:gd name="connsiteY0" fmla="*/ 0 h 2656117"/>
              <a:gd name="connsiteX1" fmla="*/ 5943600 w 5943600"/>
              <a:gd name="connsiteY1" fmla="*/ 2656117 h 2656117"/>
              <a:gd name="connsiteX2" fmla="*/ 0 w 5943600"/>
              <a:gd name="connsiteY2" fmla="*/ 1591037 h 2656117"/>
              <a:gd name="connsiteX3" fmla="*/ 0 w 5943600"/>
              <a:gd name="connsiteY3" fmla="*/ 1065079 h 2656117"/>
            </a:gdLst>
            <a:ahLst/>
            <a:cxnLst/>
            <a:rect l="l" t="t" r="r" b="b"/>
            <a:pathLst>
              <a:path w="5943600" h="2656117">
                <a:moveTo>
                  <a:pt x="5943600" y="0"/>
                </a:moveTo>
                <a:lnTo>
                  <a:pt x="5943600" y="2656117"/>
                </a:lnTo>
                <a:lnTo>
                  <a:pt x="0" y="1591037"/>
                </a:lnTo>
                <a:lnTo>
                  <a:pt x="0" y="10650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401049" y="244702"/>
            <a:ext cx="45719" cy="476794"/>
          </a:xfrm>
          <a:custGeom>
            <a:avLst/>
            <a:gdLst>
              <a:gd name="connsiteX0" fmla="*/ 16555 w 32718"/>
              <a:gd name="connsiteY0" fmla="*/ 21907 h 470768"/>
              <a:gd name="connsiteX1" fmla="*/ 16555 w 32718"/>
              <a:gd name="connsiteY1" fmla="*/ 449331 h 470768"/>
            </a:gdLst>
            <a:ahLst/>
            <a:cxnLst/>
            <a:rect l="l" t="t" r="r" b="b"/>
            <a:pathLst>
              <a:path w="32718" h="470768">
                <a:moveTo>
                  <a:pt x="16555" y="21907"/>
                </a:moveTo>
                <a:lnTo>
                  <a:pt x="16555" y="449331"/>
                </a:ln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628286" y="452504"/>
            <a:ext cx="146698" cy="194126"/>
          </a:xfrm>
          <a:custGeom>
            <a:avLst/>
            <a:gdLst>
              <a:gd name="connsiteX0" fmla="*/ 16555 w 109676"/>
              <a:gd name="connsiteY0" fmla="*/ 21907 h 145133"/>
              <a:gd name="connsiteX1" fmla="*/ 93444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16555" y="21907"/>
                </a:moveTo>
                <a:cubicBezTo>
                  <a:pt x="59020" y="21907"/>
                  <a:pt x="93444" y="67460"/>
                  <a:pt x="93444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628286" y="326164"/>
            <a:ext cx="146698" cy="194126"/>
          </a:xfrm>
          <a:custGeom>
            <a:avLst/>
            <a:gdLst>
              <a:gd name="connsiteX0" fmla="*/ 93444 w 109676"/>
              <a:gd name="connsiteY0" fmla="*/ 21907 h 145133"/>
              <a:gd name="connsiteX1" fmla="*/ 16555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93444" y="21907"/>
                </a:moveTo>
                <a:cubicBezTo>
                  <a:pt x="50979" y="21907"/>
                  <a:pt x="16555" y="67460"/>
                  <a:pt x="16555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94980" y="3396003"/>
            <a:ext cx="2509273" cy="306763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/>
          </a:blip>
          <a:srcRect t="6456" b="6456"/>
          <a:stretch>
            <a:fillRect/>
          </a:stretch>
        </p:blipFill>
        <p:spPr>
          <a:xfrm>
            <a:off x="5889260" y="2440641"/>
            <a:ext cx="4392750" cy="2383118"/>
          </a:xfrm>
          <a:custGeom>
            <a:avLst/>
            <a:gdLst/>
            <a:ahLst/>
            <a:cxnLst/>
            <a:rect l="l" t="t" r="r" b="b"/>
            <a:pathLst>
              <a:path w="4394200" h="2387600">
                <a:moveTo>
                  <a:pt x="0" y="1191558"/>
                </a:moveTo>
                <a:lnTo>
                  <a:pt x="0" y="1191559"/>
                </a:lnTo>
                <a:lnTo>
                  <a:pt x="0" y="1191559"/>
                </a:lnTo>
                <a:close/>
                <a:moveTo>
                  <a:pt x="1075936" y="0"/>
                </a:moveTo>
                <a:lnTo>
                  <a:pt x="3316814" y="0"/>
                </a:lnTo>
                <a:cubicBezTo>
                  <a:pt x="3911037" y="0"/>
                  <a:pt x="4392750" y="533479"/>
                  <a:pt x="4392750" y="1191559"/>
                </a:cubicBezTo>
                <a:lnTo>
                  <a:pt x="4392749" y="1191559"/>
                </a:lnTo>
                <a:cubicBezTo>
                  <a:pt x="4392749" y="1849639"/>
                  <a:pt x="3911036" y="2383118"/>
                  <a:pt x="3316813" y="2383118"/>
                </a:cubicBezTo>
                <a:lnTo>
                  <a:pt x="1075936" y="2383117"/>
                </a:lnTo>
                <a:cubicBezTo>
                  <a:pt x="555991" y="2383117"/>
                  <a:pt x="122187" y="1974672"/>
                  <a:pt x="21860" y="1431699"/>
                </a:cubicBezTo>
                <a:lnTo>
                  <a:pt x="0" y="1191559"/>
                </a:lnTo>
                <a:lnTo>
                  <a:pt x="21860" y="951418"/>
                </a:lnTo>
                <a:cubicBezTo>
                  <a:pt x="122187" y="408445"/>
                  <a:pt x="555991" y="0"/>
                  <a:pt x="107593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767450" y="2327803"/>
            <a:ext cx="4665697" cy="2608794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79428" y="-1271629"/>
            <a:ext cx="8109601" cy="31547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9900">
                <a:ln w="12700">
                  <a:solidFill>
                    <a:srgbClr val="000000">
                      <a:alpha val="25000"/>
                    </a:srgbClr>
                  </a:solidFill>
                </a:ln>
                <a:solidFill>
                  <a:srgbClr val="404040">
                    <a:alpha val="5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433147" y="798283"/>
            <a:ext cx="1584756" cy="1967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8314" y="3714308"/>
            <a:ext cx="3951515" cy="10566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系统实现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310952" y="146699"/>
            <a:ext cx="2493301" cy="35560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67740" y="3241492"/>
            <a:ext cx="4752340" cy="27427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用户界面功能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484620" y="3241492"/>
            <a:ext cx="4752340" cy="27427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系统首页展示推荐美食和热门资讯；美食信息页面提供详细美食列表和店铺信息；个人中心展示用户收藏、评论和浏览历史。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466340" y="1603192"/>
            <a:ext cx="1742440" cy="13203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96725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990840" y="1603192"/>
            <a:ext cx="1742440" cy="13203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D96725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前台功能实现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491794" y="2054785"/>
            <a:ext cx="2385909" cy="1036627"/>
          </a:xfrm>
          <a:custGeom>
            <a:avLst/>
            <a:gdLst>
              <a:gd name="connsiteX0" fmla="*/ 84983 w 4755085"/>
              <a:gd name="connsiteY0" fmla="*/ 0 h 1752271"/>
              <a:gd name="connsiteX1" fmla="*/ 4670102 w 4755085"/>
              <a:gd name="connsiteY1" fmla="*/ 0 h 1752271"/>
              <a:gd name="connsiteX2" fmla="*/ 4755085 w 4755085"/>
              <a:gd name="connsiteY2" fmla="*/ 84983 h 1752271"/>
              <a:gd name="connsiteX3" fmla="*/ 4755085 w 4755085"/>
              <a:gd name="connsiteY3" fmla="*/ 1667288 h 1752271"/>
              <a:gd name="connsiteX4" fmla="*/ 4670102 w 4755085"/>
              <a:gd name="connsiteY4" fmla="*/ 1752271 h 1752271"/>
              <a:gd name="connsiteX5" fmla="*/ 84983 w 4755085"/>
              <a:gd name="connsiteY5" fmla="*/ 1752271 h 1752271"/>
              <a:gd name="connsiteX6" fmla="*/ 0 w 4755085"/>
              <a:gd name="connsiteY6" fmla="*/ 1667288 h 1752271"/>
              <a:gd name="connsiteX7" fmla="*/ 0 w 4755085"/>
              <a:gd name="connsiteY7" fmla="*/ 84983 h 1752271"/>
              <a:gd name="connsiteX8" fmla="*/ 84983 w 4755085"/>
              <a:gd name="connsiteY8" fmla="*/ 0 h 1752271"/>
            </a:gdLst>
            <a:ahLst/>
            <a:cxnLst/>
            <a:rect l="l" t="t" r="r" b="b"/>
            <a:pathLst>
              <a:path w="4755085" h="1752271">
                <a:moveTo>
                  <a:pt x="84983" y="0"/>
                </a:moveTo>
                <a:lnTo>
                  <a:pt x="4670102" y="0"/>
                </a:lnTo>
                <a:cubicBezTo>
                  <a:pt x="4717037" y="0"/>
                  <a:pt x="4755085" y="38048"/>
                  <a:pt x="4755085" y="84983"/>
                </a:cubicBezTo>
                <a:lnTo>
                  <a:pt x="4755085" y="1667288"/>
                </a:lnTo>
                <a:cubicBezTo>
                  <a:pt x="4755085" y="1714223"/>
                  <a:pt x="4717037" y="1752271"/>
                  <a:pt x="4670102" y="1752271"/>
                </a:cubicBezTo>
                <a:lnTo>
                  <a:pt x="84983" y="1752271"/>
                </a:lnTo>
                <a:cubicBezTo>
                  <a:pt x="38048" y="1752271"/>
                  <a:pt x="0" y="1714223"/>
                  <a:pt x="0" y="1667288"/>
                </a:cubicBezTo>
                <a:lnTo>
                  <a:pt x="0" y="84983"/>
                </a:lnTo>
                <a:cubicBezTo>
                  <a:pt x="0" y="38048"/>
                  <a:pt x="38048" y="0"/>
                  <a:pt x="8498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52400" dist="139700" dir="5400000" sx="97000" sy="97000" algn="t" rotWithShape="0">
              <a:srgbClr val="000000">
                <a:alpha val="24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673335" y="2396592"/>
            <a:ext cx="2015256" cy="6368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课题背景与意义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3750972" y="1805661"/>
            <a:ext cx="494435" cy="4944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71000">
                <a:schemeClr val="accent1"/>
              </a:gs>
            </a:gsLst>
            <a:lin ang="3240000" scaled="0"/>
          </a:gra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750971" y="1805662"/>
            <a:ext cx="494435" cy="4944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463940" y="3091065"/>
            <a:ext cx="2413763" cy="76498"/>
          </a:xfrm>
          <a:custGeom>
            <a:avLst/>
            <a:gdLst>
              <a:gd name="connsiteX0" fmla="*/ 0 w 3200630"/>
              <a:gd name="connsiteY0" fmla="*/ 0 h 101436"/>
              <a:gd name="connsiteX1" fmla="*/ 3200630 w 3200630"/>
              <a:gd name="connsiteY1" fmla="*/ 0 h 101436"/>
              <a:gd name="connsiteX2" fmla="*/ 3200630 w 3200630"/>
              <a:gd name="connsiteY2" fmla="*/ 16454 h 101436"/>
              <a:gd name="connsiteX3" fmla="*/ 3115648 w 3200630"/>
              <a:gd name="connsiteY3" fmla="*/ 101436 h 101436"/>
              <a:gd name="connsiteX4" fmla="*/ 84983 w 3200630"/>
              <a:gd name="connsiteY4" fmla="*/ 101436 h 101436"/>
              <a:gd name="connsiteX5" fmla="*/ 0 w 3200630"/>
              <a:gd name="connsiteY5" fmla="*/ 16454 h 101436"/>
            </a:gdLst>
            <a:ahLst/>
            <a:cxnLst/>
            <a:rect l="l" t="t" r="r" b="b"/>
            <a:pathLst>
              <a:path w="3200630" h="101436">
                <a:moveTo>
                  <a:pt x="0" y="0"/>
                </a:moveTo>
                <a:lnTo>
                  <a:pt x="3200630" y="0"/>
                </a:lnTo>
                <a:lnTo>
                  <a:pt x="3200630" y="16454"/>
                </a:lnTo>
                <a:cubicBezTo>
                  <a:pt x="3200630" y="63388"/>
                  <a:pt x="3162582" y="101436"/>
                  <a:pt x="3115648" y="101436"/>
                </a:cubicBezTo>
                <a:lnTo>
                  <a:pt x="84983" y="101436"/>
                </a:lnTo>
                <a:cubicBezTo>
                  <a:pt x="38049" y="101436"/>
                  <a:pt x="0" y="63388"/>
                  <a:pt x="0" y="1645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5000" sy="105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91794" y="4318934"/>
            <a:ext cx="2385909" cy="1036627"/>
          </a:xfrm>
          <a:custGeom>
            <a:avLst/>
            <a:gdLst>
              <a:gd name="connsiteX0" fmla="*/ 84983 w 4755085"/>
              <a:gd name="connsiteY0" fmla="*/ 0 h 1752271"/>
              <a:gd name="connsiteX1" fmla="*/ 4670102 w 4755085"/>
              <a:gd name="connsiteY1" fmla="*/ 0 h 1752271"/>
              <a:gd name="connsiteX2" fmla="*/ 4755085 w 4755085"/>
              <a:gd name="connsiteY2" fmla="*/ 84983 h 1752271"/>
              <a:gd name="connsiteX3" fmla="*/ 4755085 w 4755085"/>
              <a:gd name="connsiteY3" fmla="*/ 1667288 h 1752271"/>
              <a:gd name="connsiteX4" fmla="*/ 4670102 w 4755085"/>
              <a:gd name="connsiteY4" fmla="*/ 1752271 h 1752271"/>
              <a:gd name="connsiteX5" fmla="*/ 84983 w 4755085"/>
              <a:gd name="connsiteY5" fmla="*/ 1752271 h 1752271"/>
              <a:gd name="connsiteX6" fmla="*/ 0 w 4755085"/>
              <a:gd name="connsiteY6" fmla="*/ 1667288 h 1752271"/>
              <a:gd name="connsiteX7" fmla="*/ 0 w 4755085"/>
              <a:gd name="connsiteY7" fmla="*/ 84983 h 1752271"/>
              <a:gd name="connsiteX8" fmla="*/ 84983 w 4755085"/>
              <a:gd name="connsiteY8" fmla="*/ 0 h 1752271"/>
            </a:gdLst>
            <a:ahLst/>
            <a:cxnLst/>
            <a:rect l="l" t="t" r="r" b="b"/>
            <a:pathLst>
              <a:path w="4755085" h="1752271">
                <a:moveTo>
                  <a:pt x="84983" y="0"/>
                </a:moveTo>
                <a:lnTo>
                  <a:pt x="4670102" y="0"/>
                </a:lnTo>
                <a:cubicBezTo>
                  <a:pt x="4717037" y="0"/>
                  <a:pt x="4755085" y="38048"/>
                  <a:pt x="4755085" y="84983"/>
                </a:cubicBezTo>
                <a:lnTo>
                  <a:pt x="4755085" y="1667288"/>
                </a:lnTo>
                <a:cubicBezTo>
                  <a:pt x="4755085" y="1714223"/>
                  <a:pt x="4717037" y="1752271"/>
                  <a:pt x="4670102" y="1752271"/>
                </a:cubicBezTo>
                <a:lnTo>
                  <a:pt x="84983" y="1752271"/>
                </a:lnTo>
                <a:cubicBezTo>
                  <a:pt x="38048" y="1752271"/>
                  <a:pt x="0" y="1714223"/>
                  <a:pt x="0" y="1667288"/>
                </a:cubicBezTo>
                <a:lnTo>
                  <a:pt x="0" y="84983"/>
                </a:lnTo>
                <a:cubicBezTo>
                  <a:pt x="0" y="38048"/>
                  <a:pt x="38048" y="0"/>
                  <a:pt x="8498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52400" dist="139700" dir="5400000" sx="97000" sy="97000" algn="t" rotWithShape="0">
              <a:srgbClr val="000000">
                <a:alpha val="24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673335" y="4660742"/>
            <a:ext cx="2015256" cy="6368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系统设计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750972" y="4069810"/>
            <a:ext cx="494435" cy="4944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71000">
                <a:schemeClr val="accent1"/>
              </a:gs>
            </a:gsLst>
            <a:lin ang="3240000" scaled="0"/>
          </a:gra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750971" y="4069811"/>
            <a:ext cx="494435" cy="4944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04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463940" y="5346141"/>
            <a:ext cx="2413763" cy="76498"/>
          </a:xfrm>
          <a:custGeom>
            <a:avLst/>
            <a:gdLst>
              <a:gd name="connsiteX0" fmla="*/ 0 w 3200630"/>
              <a:gd name="connsiteY0" fmla="*/ 0 h 101436"/>
              <a:gd name="connsiteX1" fmla="*/ 3200630 w 3200630"/>
              <a:gd name="connsiteY1" fmla="*/ 0 h 101436"/>
              <a:gd name="connsiteX2" fmla="*/ 3200630 w 3200630"/>
              <a:gd name="connsiteY2" fmla="*/ 16454 h 101436"/>
              <a:gd name="connsiteX3" fmla="*/ 3115648 w 3200630"/>
              <a:gd name="connsiteY3" fmla="*/ 101436 h 101436"/>
              <a:gd name="connsiteX4" fmla="*/ 84983 w 3200630"/>
              <a:gd name="connsiteY4" fmla="*/ 101436 h 101436"/>
              <a:gd name="connsiteX5" fmla="*/ 0 w 3200630"/>
              <a:gd name="connsiteY5" fmla="*/ 16454 h 101436"/>
            </a:gdLst>
            <a:ahLst/>
            <a:cxnLst/>
            <a:rect l="l" t="t" r="r" b="b"/>
            <a:pathLst>
              <a:path w="3200630" h="101436">
                <a:moveTo>
                  <a:pt x="0" y="0"/>
                </a:moveTo>
                <a:lnTo>
                  <a:pt x="3200630" y="0"/>
                </a:lnTo>
                <a:lnTo>
                  <a:pt x="3200630" y="16454"/>
                </a:lnTo>
                <a:cubicBezTo>
                  <a:pt x="3200630" y="63388"/>
                  <a:pt x="3162582" y="101436"/>
                  <a:pt x="3115648" y="101436"/>
                </a:cubicBezTo>
                <a:lnTo>
                  <a:pt x="84983" y="101436"/>
                </a:lnTo>
                <a:cubicBezTo>
                  <a:pt x="38049" y="101436"/>
                  <a:pt x="0" y="63388"/>
                  <a:pt x="0" y="1645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5000" sy="105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328078" y="2054785"/>
            <a:ext cx="2385909" cy="1036627"/>
          </a:xfrm>
          <a:custGeom>
            <a:avLst/>
            <a:gdLst>
              <a:gd name="connsiteX0" fmla="*/ 84983 w 4755085"/>
              <a:gd name="connsiteY0" fmla="*/ 0 h 1752271"/>
              <a:gd name="connsiteX1" fmla="*/ 4670102 w 4755085"/>
              <a:gd name="connsiteY1" fmla="*/ 0 h 1752271"/>
              <a:gd name="connsiteX2" fmla="*/ 4755085 w 4755085"/>
              <a:gd name="connsiteY2" fmla="*/ 84983 h 1752271"/>
              <a:gd name="connsiteX3" fmla="*/ 4755085 w 4755085"/>
              <a:gd name="connsiteY3" fmla="*/ 1667288 h 1752271"/>
              <a:gd name="connsiteX4" fmla="*/ 4670102 w 4755085"/>
              <a:gd name="connsiteY4" fmla="*/ 1752271 h 1752271"/>
              <a:gd name="connsiteX5" fmla="*/ 84983 w 4755085"/>
              <a:gd name="connsiteY5" fmla="*/ 1752271 h 1752271"/>
              <a:gd name="connsiteX6" fmla="*/ 0 w 4755085"/>
              <a:gd name="connsiteY6" fmla="*/ 1667288 h 1752271"/>
              <a:gd name="connsiteX7" fmla="*/ 0 w 4755085"/>
              <a:gd name="connsiteY7" fmla="*/ 84983 h 1752271"/>
              <a:gd name="connsiteX8" fmla="*/ 84983 w 4755085"/>
              <a:gd name="connsiteY8" fmla="*/ 0 h 1752271"/>
            </a:gdLst>
            <a:ahLst/>
            <a:cxnLst/>
            <a:rect l="l" t="t" r="r" b="b"/>
            <a:pathLst>
              <a:path w="4755085" h="1752271">
                <a:moveTo>
                  <a:pt x="84983" y="0"/>
                </a:moveTo>
                <a:lnTo>
                  <a:pt x="4670102" y="0"/>
                </a:lnTo>
                <a:cubicBezTo>
                  <a:pt x="4717037" y="0"/>
                  <a:pt x="4755085" y="38048"/>
                  <a:pt x="4755085" y="84983"/>
                </a:cubicBezTo>
                <a:lnTo>
                  <a:pt x="4755085" y="1667288"/>
                </a:lnTo>
                <a:cubicBezTo>
                  <a:pt x="4755085" y="1714223"/>
                  <a:pt x="4717037" y="1752271"/>
                  <a:pt x="4670102" y="1752271"/>
                </a:cubicBezTo>
                <a:lnTo>
                  <a:pt x="84983" y="1752271"/>
                </a:lnTo>
                <a:cubicBezTo>
                  <a:pt x="38048" y="1752271"/>
                  <a:pt x="0" y="1714223"/>
                  <a:pt x="0" y="1667288"/>
                </a:cubicBezTo>
                <a:lnTo>
                  <a:pt x="0" y="84983"/>
                </a:lnTo>
                <a:cubicBezTo>
                  <a:pt x="0" y="38048"/>
                  <a:pt x="38048" y="0"/>
                  <a:pt x="8498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52400" dist="139700" dir="5400000" sx="97000" sy="97000" algn="t" rotWithShape="0">
              <a:srgbClr val="000000">
                <a:alpha val="24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09619" y="2396592"/>
            <a:ext cx="2015256" cy="6368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系统开发技术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6587257" y="1805661"/>
            <a:ext cx="494435" cy="4944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71000">
                <a:schemeClr val="accent1"/>
              </a:gs>
            </a:gsLst>
            <a:lin ang="3240000" scaled="0"/>
          </a:gra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587256" y="1805662"/>
            <a:ext cx="494435" cy="4944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300225" y="3091065"/>
            <a:ext cx="2413763" cy="76498"/>
          </a:xfrm>
          <a:custGeom>
            <a:avLst/>
            <a:gdLst>
              <a:gd name="connsiteX0" fmla="*/ 0 w 3200630"/>
              <a:gd name="connsiteY0" fmla="*/ 0 h 101436"/>
              <a:gd name="connsiteX1" fmla="*/ 3200630 w 3200630"/>
              <a:gd name="connsiteY1" fmla="*/ 0 h 101436"/>
              <a:gd name="connsiteX2" fmla="*/ 3200630 w 3200630"/>
              <a:gd name="connsiteY2" fmla="*/ 16454 h 101436"/>
              <a:gd name="connsiteX3" fmla="*/ 3115648 w 3200630"/>
              <a:gd name="connsiteY3" fmla="*/ 101436 h 101436"/>
              <a:gd name="connsiteX4" fmla="*/ 84983 w 3200630"/>
              <a:gd name="connsiteY4" fmla="*/ 101436 h 101436"/>
              <a:gd name="connsiteX5" fmla="*/ 0 w 3200630"/>
              <a:gd name="connsiteY5" fmla="*/ 16454 h 101436"/>
            </a:gdLst>
            <a:ahLst/>
            <a:cxnLst/>
            <a:rect l="l" t="t" r="r" b="b"/>
            <a:pathLst>
              <a:path w="3200630" h="101436">
                <a:moveTo>
                  <a:pt x="0" y="0"/>
                </a:moveTo>
                <a:lnTo>
                  <a:pt x="3200630" y="0"/>
                </a:lnTo>
                <a:lnTo>
                  <a:pt x="3200630" y="16454"/>
                </a:lnTo>
                <a:cubicBezTo>
                  <a:pt x="3200630" y="63388"/>
                  <a:pt x="3162582" y="101436"/>
                  <a:pt x="3115648" y="101436"/>
                </a:cubicBezTo>
                <a:lnTo>
                  <a:pt x="84983" y="101436"/>
                </a:lnTo>
                <a:cubicBezTo>
                  <a:pt x="38049" y="101436"/>
                  <a:pt x="0" y="63388"/>
                  <a:pt x="0" y="1645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5000" sy="105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328078" y="4318934"/>
            <a:ext cx="2385909" cy="1036627"/>
          </a:xfrm>
          <a:custGeom>
            <a:avLst/>
            <a:gdLst>
              <a:gd name="connsiteX0" fmla="*/ 84983 w 4755085"/>
              <a:gd name="connsiteY0" fmla="*/ 0 h 1752271"/>
              <a:gd name="connsiteX1" fmla="*/ 4670102 w 4755085"/>
              <a:gd name="connsiteY1" fmla="*/ 0 h 1752271"/>
              <a:gd name="connsiteX2" fmla="*/ 4755085 w 4755085"/>
              <a:gd name="connsiteY2" fmla="*/ 84983 h 1752271"/>
              <a:gd name="connsiteX3" fmla="*/ 4755085 w 4755085"/>
              <a:gd name="connsiteY3" fmla="*/ 1667288 h 1752271"/>
              <a:gd name="connsiteX4" fmla="*/ 4670102 w 4755085"/>
              <a:gd name="connsiteY4" fmla="*/ 1752271 h 1752271"/>
              <a:gd name="connsiteX5" fmla="*/ 84983 w 4755085"/>
              <a:gd name="connsiteY5" fmla="*/ 1752271 h 1752271"/>
              <a:gd name="connsiteX6" fmla="*/ 0 w 4755085"/>
              <a:gd name="connsiteY6" fmla="*/ 1667288 h 1752271"/>
              <a:gd name="connsiteX7" fmla="*/ 0 w 4755085"/>
              <a:gd name="connsiteY7" fmla="*/ 84983 h 1752271"/>
              <a:gd name="connsiteX8" fmla="*/ 84983 w 4755085"/>
              <a:gd name="connsiteY8" fmla="*/ 0 h 1752271"/>
            </a:gdLst>
            <a:ahLst/>
            <a:cxnLst/>
            <a:rect l="l" t="t" r="r" b="b"/>
            <a:pathLst>
              <a:path w="4755085" h="1752271">
                <a:moveTo>
                  <a:pt x="84983" y="0"/>
                </a:moveTo>
                <a:lnTo>
                  <a:pt x="4670102" y="0"/>
                </a:lnTo>
                <a:cubicBezTo>
                  <a:pt x="4717037" y="0"/>
                  <a:pt x="4755085" y="38048"/>
                  <a:pt x="4755085" y="84983"/>
                </a:cubicBezTo>
                <a:lnTo>
                  <a:pt x="4755085" y="1667288"/>
                </a:lnTo>
                <a:cubicBezTo>
                  <a:pt x="4755085" y="1714223"/>
                  <a:pt x="4717037" y="1752271"/>
                  <a:pt x="4670102" y="1752271"/>
                </a:cubicBezTo>
                <a:lnTo>
                  <a:pt x="84983" y="1752271"/>
                </a:lnTo>
                <a:cubicBezTo>
                  <a:pt x="38048" y="1752271"/>
                  <a:pt x="0" y="1714223"/>
                  <a:pt x="0" y="1667288"/>
                </a:cubicBezTo>
                <a:lnTo>
                  <a:pt x="0" y="84983"/>
                </a:lnTo>
                <a:cubicBezTo>
                  <a:pt x="0" y="38048"/>
                  <a:pt x="38048" y="0"/>
                  <a:pt x="8498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52400" dist="139700" dir="5400000" sx="97000" sy="97000" algn="t" rotWithShape="0">
              <a:srgbClr val="000000">
                <a:alpha val="24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509619" y="4660742"/>
            <a:ext cx="2015256" cy="6368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系统实现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6587257" y="4069810"/>
            <a:ext cx="494435" cy="4944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71000">
                <a:schemeClr val="accent1"/>
              </a:gs>
            </a:gsLst>
            <a:lin ang="3240000" scaled="0"/>
          </a:gra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587256" y="4069811"/>
            <a:ext cx="494435" cy="4944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05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300225" y="5346141"/>
            <a:ext cx="2413763" cy="76498"/>
          </a:xfrm>
          <a:custGeom>
            <a:avLst/>
            <a:gdLst>
              <a:gd name="connsiteX0" fmla="*/ 0 w 3200630"/>
              <a:gd name="connsiteY0" fmla="*/ 0 h 101436"/>
              <a:gd name="connsiteX1" fmla="*/ 3200630 w 3200630"/>
              <a:gd name="connsiteY1" fmla="*/ 0 h 101436"/>
              <a:gd name="connsiteX2" fmla="*/ 3200630 w 3200630"/>
              <a:gd name="connsiteY2" fmla="*/ 16454 h 101436"/>
              <a:gd name="connsiteX3" fmla="*/ 3115648 w 3200630"/>
              <a:gd name="connsiteY3" fmla="*/ 101436 h 101436"/>
              <a:gd name="connsiteX4" fmla="*/ 84983 w 3200630"/>
              <a:gd name="connsiteY4" fmla="*/ 101436 h 101436"/>
              <a:gd name="connsiteX5" fmla="*/ 0 w 3200630"/>
              <a:gd name="connsiteY5" fmla="*/ 16454 h 101436"/>
            </a:gdLst>
            <a:ahLst/>
            <a:cxnLst/>
            <a:rect l="l" t="t" r="r" b="b"/>
            <a:pathLst>
              <a:path w="3200630" h="101436">
                <a:moveTo>
                  <a:pt x="0" y="0"/>
                </a:moveTo>
                <a:lnTo>
                  <a:pt x="3200630" y="0"/>
                </a:lnTo>
                <a:lnTo>
                  <a:pt x="3200630" y="16454"/>
                </a:lnTo>
                <a:cubicBezTo>
                  <a:pt x="3200630" y="63388"/>
                  <a:pt x="3162582" y="101436"/>
                  <a:pt x="3115648" y="101436"/>
                </a:cubicBezTo>
                <a:lnTo>
                  <a:pt x="84983" y="101436"/>
                </a:lnTo>
                <a:cubicBezTo>
                  <a:pt x="38049" y="101436"/>
                  <a:pt x="0" y="63388"/>
                  <a:pt x="0" y="1645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5000" sy="105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164365" y="2054785"/>
            <a:ext cx="2385909" cy="1036627"/>
          </a:xfrm>
          <a:custGeom>
            <a:avLst/>
            <a:gdLst>
              <a:gd name="connsiteX0" fmla="*/ 84983 w 4755085"/>
              <a:gd name="connsiteY0" fmla="*/ 0 h 1752271"/>
              <a:gd name="connsiteX1" fmla="*/ 4670102 w 4755085"/>
              <a:gd name="connsiteY1" fmla="*/ 0 h 1752271"/>
              <a:gd name="connsiteX2" fmla="*/ 4755085 w 4755085"/>
              <a:gd name="connsiteY2" fmla="*/ 84983 h 1752271"/>
              <a:gd name="connsiteX3" fmla="*/ 4755085 w 4755085"/>
              <a:gd name="connsiteY3" fmla="*/ 1667288 h 1752271"/>
              <a:gd name="connsiteX4" fmla="*/ 4670102 w 4755085"/>
              <a:gd name="connsiteY4" fmla="*/ 1752271 h 1752271"/>
              <a:gd name="connsiteX5" fmla="*/ 84983 w 4755085"/>
              <a:gd name="connsiteY5" fmla="*/ 1752271 h 1752271"/>
              <a:gd name="connsiteX6" fmla="*/ 0 w 4755085"/>
              <a:gd name="connsiteY6" fmla="*/ 1667288 h 1752271"/>
              <a:gd name="connsiteX7" fmla="*/ 0 w 4755085"/>
              <a:gd name="connsiteY7" fmla="*/ 84983 h 1752271"/>
              <a:gd name="connsiteX8" fmla="*/ 84983 w 4755085"/>
              <a:gd name="connsiteY8" fmla="*/ 0 h 1752271"/>
            </a:gdLst>
            <a:ahLst/>
            <a:cxnLst/>
            <a:rect l="l" t="t" r="r" b="b"/>
            <a:pathLst>
              <a:path w="4755085" h="1752271">
                <a:moveTo>
                  <a:pt x="84983" y="0"/>
                </a:moveTo>
                <a:lnTo>
                  <a:pt x="4670102" y="0"/>
                </a:lnTo>
                <a:cubicBezTo>
                  <a:pt x="4717037" y="0"/>
                  <a:pt x="4755085" y="38048"/>
                  <a:pt x="4755085" y="84983"/>
                </a:cubicBezTo>
                <a:lnTo>
                  <a:pt x="4755085" y="1667288"/>
                </a:lnTo>
                <a:cubicBezTo>
                  <a:pt x="4755085" y="1714223"/>
                  <a:pt x="4717037" y="1752271"/>
                  <a:pt x="4670102" y="1752271"/>
                </a:cubicBezTo>
                <a:lnTo>
                  <a:pt x="84983" y="1752271"/>
                </a:lnTo>
                <a:cubicBezTo>
                  <a:pt x="38048" y="1752271"/>
                  <a:pt x="0" y="1714223"/>
                  <a:pt x="0" y="1667288"/>
                </a:cubicBezTo>
                <a:lnTo>
                  <a:pt x="0" y="84983"/>
                </a:lnTo>
                <a:cubicBezTo>
                  <a:pt x="0" y="38048"/>
                  <a:pt x="38048" y="0"/>
                  <a:pt x="8498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52400" dist="139700" dir="5400000" sx="97000" sy="97000" algn="t" rotWithShape="0">
              <a:srgbClr val="000000">
                <a:alpha val="24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345905" y="2396592"/>
            <a:ext cx="2015256" cy="6368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系统需求分析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9423543" y="1805661"/>
            <a:ext cx="494435" cy="4944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71000">
                <a:schemeClr val="accent1"/>
              </a:gs>
            </a:gsLst>
            <a:lin ang="3240000" scaled="0"/>
          </a:gra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423542" y="1805662"/>
            <a:ext cx="494435" cy="4944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9136511" y="3091065"/>
            <a:ext cx="2413763" cy="76498"/>
          </a:xfrm>
          <a:custGeom>
            <a:avLst/>
            <a:gdLst>
              <a:gd name="connsiteX0" fmla="*/ 0 w 3200630"/>
              <a:gd name="connsiteY0" fmla="*/ 0 h 101436"/>
              <a:gd name="connsiteX1" fmla="*/ 3200630 w 3200630"/>
              <a:gd name="connsiteY1" fmla="*/ 0 h 101436"/>
              <a:gd name="connsiteX2" fmla="*/ 3200630 w 3200630"/>
              <a:gd name="connsiteY2" fmla="*/ 16454 h 101436"/>
              <a:gd name="connsiteX3" fmla="*/ 3115648 w 3200630"/>
              <a:gd name="connsiteY3" fmla="*/ 101436 h 101436"/>
              <a:gd name="connsiteX4" fmla="*/ 84983 w 3200630"/>
              <a:gd name="connsiteY4" fmla="*/ 101436 h 101436"/>
              <a:gd name="connsiteX5" fmla="*/ 0 w 3200630"/>
              <a:gd name="connsiteY5" fmla="*/ 16454 h 101436"/>
            </a:gdLst>
            <a:ahLst/>
            <a:cxnLst/>
            <a:rect l="l" t="t" r="r" b="b"/>
            <a:pathLst>
              <a:path w="3200630" h="101436">
                <a:moveTo>
                  <a:pt x="0" y="0"/>
                </a:moveTo>
                <a:lnTo>
                  <a:pt x="3200630" y="0"/>
                </a:lnTo>
                <a:lnTo>
                  <a:pt x="3200630" y="16454"/>
                </a:lnTo>
                <a:cubicBezTo>
                  <a:pt x="3200630" y="63388"/>
                  <a:pt x="3162582" y="101436"/>
                  <a:pt x="3115648" y="101436"/>
                </a:cubicBezTo>
                <a:lnTo>
                  <a:pt x="84983" y="101436"/>
                </a:lnTo>
                <a:cubicBezTo>
                  <a:pt x="38049" y="101436"/>
                  <a:pt x="0" y="63388"/>
                  <a:pt x="0" y="1645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5000" sy="105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9164365" y="4318934"/>
            <a:ext cx="2385909" cy="1036627"/>
          </a:xfrm>
          <a:custGeom>
            <a:avLst/>
            <a:gdLst>
              <a:gd name="connsiteX0" fmla="*/ 84983 w 4755085"/>
              <a:gd name="connsiteY0" fmla="*/ 0 h 1752271"/>
              <a:gd name="connsiteX1" fmla="*/ 4670102 w 4755085"/>
              <a:gd name="connsiteY1" fmla="*/ 0 h 1752271"/>
              <a:gd name="connsiteX2" fmla="*/ 4755085 w 4755085"/>
              <a:gd name="connsiteY2" fmla="*/ 84983 h 1752271"/>
              <a:gd name="connsiteX3" fmla="*/ 4755085 w 4755085"/>
              <a:gd name="connsiteY3" fmla="*/ 1667288 h 1752271"/>
              <a:gd name="connsiteX4" fmla="*/ 4670102 w 4755085"/>
              <a:gd name="connsiteY4" fmla="*/ 1752271 h 1752271"/>
              <a:gd name="connsiteX5" fmla="*/ 84983 w 4755085"/>
              <a:gd name="connsiteY5" fmla="*/ 1752271 h 1752271"/>
              <a:gd name="connsiteX6" fmla="*/ 0 w 4755085"/>
              <a:gd name="connsiteY6" fmla="*/ 1667288 h 1752271"/>
              <a:gd name="connsiteX7" fmla="*/ 0 w 4755085"/>
              <a:gd name="connsiteY7" fmla="*/ 84983 h 1752271"/>
              <a:gd name="connsiteX8" fmla="*/ 84983 w 4755085"/>
              <a:gd name="connsiteY8" fmla="*/ 0 h 1752271"/>
            </a:gdLst>
            <a:ahLst/>
            <a:cxnLst/>
            <a:rect l="l" t="t" r="r" b="b"/>
            <a:pathLst>
              <a:path w="4755085" h="1752271">
                <a:moveTo>
                  <a:pt x="84983" y="0"/>
                </a:moveTo>
                <a:lnTo>
                  <a:pt x="4670102" y="0"/>
                </a:lnTo>
                <a:cubicBezTo>
                  <a:pt x="4717037" y="0"/>
                  <a:pt x="4755085" y="38048"/>
                  <a:pt x="4755085" y="84983"/>
                </a:cubicBezTo>
                <a:lnTo>
                  <a:pt x="4755085" y="1667288"/>
                </a:lnTo>
                <a:cubicBezTo>
                  <a:pt x="4755085" y="1714223"/>
                  <a:pt x="4717037" y="1752271"/>
                  <a:pt x="4670102" y="1752271"/>
                </a:cubicBezTo>
                <a:lnTo>
                  <a:pt x="84983" y="1752271"/>
                </a:lnTo>
                <a:cubicBezTo>
                  <a:pt x="38048" y="1752271"/>
                  <a:pt x="0" y="1714223"/>
                  <a:pt x="0" y="1667288"/>
                </a:cubicBezTo>
                <a:lnTo>
                  <a:pt x="0" y="84983"/>
                </a:lnTo>
                <a:cubicBezTo>
                  <a:pt x="0" y="38048"/>
                  <a:pt x="38048" y="0"/>
                  <a:pt x="8498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52400" dist="139700" dir="5400000" sx="97000" sy="97000" algn="t" rotWithShape="0">
              <a:srgbClr val="000000">
                <a:alpha val="24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9345905" y="4660742"/>
            <a:ext cx="2015256" cy="6368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系统测试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9423543" y="4069810"/>
            <a:ext cx="494435" cy="4944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71000">
                <a:schemeClr val="accent1"/>
              </a:gs>
            </a:gsLst>
            <a:lin ang="3240000" scaled="0"/>
          </a:gra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423542" y="4069811"/>
            <a:ext cx="494435" cy="4944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06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9136511" y="5346141"/>
            <a:ext cx="2413763" cy="76498"/>
          </a:xfrm>
          <a:custGeom>
            <a:avLst/>
            <a:gdLst>
              <a:gd name="connsiteX0" fmla="*/ 0 w 3200630"/>
              <a:gd name="connsiteY0" fmla="*/ 0 h 101436"/>
              <a:gd name="connsiteX1" fmla="*/ 3200630 w 3200630"/>
              <a:gd name="connsiteY1" fmla="*/ 0 h 101436"/>
              <a:gd name="connsiteX2" fmla="*/ 3200630 w 3200630"/>
              <a:gd name="connsiteY2" fmla="*/ 16454 h 101436"/>
              <a:gd name="connsiteX3" fmla="*/ 3115648 w 3200630"/>
              <a:gd name="connsiteY3" fmla="*/ 101436 h 101436"/>
              <a:gd name="connsiteX4" fmla="*/ 84983 w 3200630"/>
              <a:gd name="connsiteY4" fmla="*/ 101436 h 101436"/>
              <a:gd name="connsiteX5" fmla="*/ 0 w 3200630"/>
              <a:gd name="connsiteY5" fmla="*/ 16454 h 101436"/>
            </a:gdLst>
            <a:ahLst/>
            <a:cxnLst/>
            <a:rect l="l" t="t" r="r" b="b"/>
            <a:pathLst>
              <a:path w="3200630" h="101436">
                <a:moveTo>
                  <a:pt x="0" y="0"/>
                </a:moveTo>
                <a:lnTo>
                  <a:pt x="3200630" y="0"/>
                </a:lnTo>
                <a:lnTo>
                  <a:pt x="3200630" y="16454"/>
                </a:lnTo>
                <a:cubicBezTo>
                  <a:pt x="3200630" y="63388"/>
                  <a:pt x="3162582" y="101436"/>
                  <a:pt x="3115648" y="101436"/>
                </a:cubicBezTo>
                <a:lnTo>
                  <a:pt x="84983" y="101436"/>
                </a:lnTo>
                <a:cubicBezTo>
                  <a:pt x="38049" y="101436"/>
                  <a:pt x="0" y="63388"/>
                  <a:pt x="0" y="1645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5000" sy="105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0" y="0"/>
            <a:ext cx="2465614" cy="41148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589196" y="1652060"/>
            <a:ext cx="2168157" cy="4081141"/>
          </a:xfrm>
          <a:prstGeom prst="rect">
            <a:avLst/>
          </a:prstGeom>
          <a:gradFill>
            <a:gsLst>
              <a:gs pos="0">
                <a:schemeClr val="accent1">
                  <a:alpha val="90000"/>
                </a:schemeClr>
              </a:gs>
              <a:gs pos="100000">
                <a:schemeClr val="accent1">
                  <a:alpha val="7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360833" y="1474249"/>
            <a:ext cx="2215112" cy="4064844"/>
          </a:xfrm>
          <a:prstGeom prst="rect">
            <a:avLst/>
          </a:prstGeom>
          <a:solidFill>
            <a:schemeClr val="accent1">
              <a:alpha val="45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2439046" y="5388869"/>
            <a:ext cx="602056" cy="602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2560354" y="5520506"/>
            <a:ext cx="359441" cy="338781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661597" y="1999323"/>
            <a:ext cx="1981200" cy="8534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720318" y="2824962"/>
            <a:ext cx="1549400" cy="3454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65000"/>
                  </a:srgbClr>
                </a:solidFill>
                <a:latin typeface="OPPOSans R"/>
                <a:ea typeface="OPPOSans R"/>
                <a:cs typeface="OPPOSans R"/>
              </a:rPr>
              <a:t>CONTENTS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41923" y="1777351"/>
            <a:ext cx="500515" cy="500515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5105795" y="4986534"/>
            <a:ext cx="500515" cy="500515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270099" y="2001846"/>
            <a:ext cx="4108035" cy="326070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70099" y="2001846"/>
            <a:ext cx="4108035" cy="5005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438008" y="2828473"/>
            <a:ext cx="3772216" cy="20977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后台管理功能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72990" y="1777351"/>
            <a:ext cx="500515" cy="500515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10636862" y="4986534"/>
            <a:ext cx="500515" cy="500515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801166" y="2001846"/>
            <a:ext cx="4108035" cy="326070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01166" y="2001846"/>
            <a:ext cx="4108035" cy="5005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969076" y="2828473"/>
            <a:ext cx="3772216" cy="20977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管理员可查看关键数据、管理学生信息、美食信息、预测数据，进行数据爬取和系统管理。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438008" y="1990273"/>
            <a:ext cx="3772216" cy="4467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873608" y="1990273"/>
            <a:ext cx="3772216" cy="4467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管理员功能实现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-25400"/>
            <a:ext cx="12204700" cy="68707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2327803"/>
            <a:ext cx="12192000" cy="2608794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84572" y="1204683"/>
            <a:ext cx="5007428" cy="4855034"/>
          </a:xfrm>
          <a:custGeom>
            <a:avLst/>
            <a:gdLst>
              <a:gd name="connsiteX0" fmla="*/ 5943600 w 5943600"/>
              <a:gd name="connsiteY0" fmla="*/ 0 h 2656117"/>
              <a:gd name="connsiteX1" fmla="*/ 5943600 w 5943600"/>
              <a:gd name="connsiteY1" fmla="*/ 2656117 h 2656117"/>
              <a:gd name="connsiteX2" fmla="*/ 0 w 5943600"/>
              <a:gd name="connsiteY2" fmla="*/ 1591037 h 2656117"/>
              <a:gd name="connsiteX3" fmla="*/ 0 w 5943600"/>
              <a:gd name="connsiteY3" fmla="*/ 1065079 h 2656117"/>
            </a:gdLst>
            <a:ahLst/>
            <a:cxnLst/>
            <a:rect l="l" t="t" r="r" b="b"/>
            <a:pathLst>
              <a:path w="5943600" h="2656117">
                <a:moveTo>
                  <a:pt x="5943600" y="0"/>
                </a:moveTo>
                <a:lnTo>
                  <a:pt x="5943600" y="2656117"/>
                </a:lnTo>
                <a:lnTo>
                  <a:pt x="0" y="1591037"/>
                </a:lnTo>
                <a:lnTo>
                  <a:pt x="0" y="10650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401049" y="244702"/>
            <a:ext cx="45719" cy="476794"/>
          </a:xfrm>
          <a:custGeom>
            <a:avLst/>
            <a:gdLst>
              <a:gd name="connsiteX0" fmla="*/ 16555 w 32718"/>
              <a:gd name="connsiteY0" fmla="*/ 21907 h 470768"/>
              <a:gd name="connsiteX1" fmla="*/ 16555 w 32718"/>
              <a:gd name="connsiteY1" fmla="*/ 449331 h 470768"/>
            </a:gdLst>
            <a:ahLst/>
            <a:cxnLst/>
            <a:rect l="l" t="t" r="r" b="b"/>
            <a:pathLst>
              <a:path w="32718" h="470768">
                <a:moveTo>
                  <a:pt x="16555" y="21907"/>
                </a:moveTo>
                <a:lnTo>
                  <a:pt x="16555" y="449331"/>
                </a:ln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628286" y="452504"/>
            <a:ext cx="146698" cy="194126"/>
          </a:xfrm>
          <a:custGeom>
            <a:avLst/>
            <a:gdLst>
              <a:gd name="connsiteX0" fmla="*/ 16555 w 109676"/>
              <a:gd name="connsiteY0" fmla="*/ 21907 h 145133"/>
              <a:gd name="connsiteX1" fmla="*/ 93444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16555" y="21907"/>
                </a:moveTo>
                <a:cubicBezTo>
                  <a:pt x="59020" y="21907"/>
                  <a:pt x="93444" y="67460"/>
                  <a:pt x="93444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628286" y="326164"/>
            <a:ext cx="146698" cy="194126"/>
          </a:xfrm>
          <a:custGeom>
            <a:avLst/>
            <a:gdLst>
              <a:gd name="connsiteX0" fmla="*/ 93444 w 109676"/>
              <a:gd name="connsiteY0" fmla="*/ 21907 h 145133"/>
              <a:gd name="connsiteX1" fmla="*/ 16555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93444" y="21907"/>
                </a:moveTo>
                <a:cubicBezTo>
                  <a:pt x="50979" y="21907"/>
                  <a:pt x="16555" y="67460"/>
                  <a:pt x="16555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94980" y="3396003"/>
            <a:ext cx="2509273" cy="306763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/>
          </a:blip>
          <a:srcRect t="6456" b="6456"/>
          <a:stretch>
            <a:fillRect/>
          </a:stretch>
        </p:blipFill>
        <p:spPr>
          <a:xfrm>
            <a:off x="5889260" y="2440641"/>
            <a:ext cx="4392750" cy="2383118"/>
          </a:xfrm>
          <a:custGeom>
            <a:avLst/>
            <a:gdLst/>
            <a:ahLst/>
            <a:cxnLst/>
            <a:rect l="l" t="t" r="r" b="b"/>
            <a:pathLst>
              <a:path w="4394200" h="2387600">
                <a:moveTo>
                  <a:pt x="0" y="1191558"/>
                </a:moveTo>
                <a:lnTo>
                  <a:pt x="0" y="1191559"/>
                </a:lnTo>
                <a:lnTo>
                  <a:pt x="0" y="1191559"/>
                </a:lnTo>
                <a:close/>
                <a:moveTo>
                  <a:pt x="1075936" y="0"/>
                </a:moveTo>
                <a:lnTo>
                  <a:pt x="3316814" y="0"/>
                </a:lnTo>
                <a:cubicBezTo>
                  <a:pt x="3911037" y="0"/>
                  <a:pt x="4392750" y="533479"/>
                  <a:pt x="4392750" y="1191559"/>
                </a:cubicBezTo>
                <a:lnTo>
                  <a:pt x="4392749" y="1191559"/>
                </a:lnTo>
                <a:cubicBezTo>
                  <a:pt x="4392749" y="1849639"/>
                  <a:pt x="3911036" y="2383118"/>
                  <a:pt x="3316813" y="2383118"/>
                </a:cubicBezTo>
                <a:lnTo>
                  <a:pt x="1075936" y="2383117"/>
                </a:lnTo>
                <a:cubicBezTo>
                  <a:pt x="555991" y="2383117"/>
                  <a:pt x="122187" y="1974672"/>
                  <a:pt x="21860" y="1431699"/>
                </a:cubicBezTo>
                <a:lnTo>
                  <a:pt x="0" y="1191559"/>
                </a:lnTo>
                <a:lnTo>
                  <a:pt x="21860" y="951418"/>
                </a:lnTo>
                <a:cubicBezTo>
                  <a:pt x="122187" y="408445"/>
                  <a:pt x="555991" y="0"/>
                  <a:pt x="107593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767450" y="2327803"/>
            <a:ext cx="4665697" cy="2608794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79428" y="-1271629"/>
            <a:ext cx="8109601" cy="31547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9900">
                <a:ln w="12700">
                  <a:solidFill>
                    <a:srgbClr val="000000">
                      <a:alpha val="25000"/>
                    </a:srgbClr>
                  </a:solidFill>
                </a:ln>
                <a:solidFill>
                  <a:srgbClr val="404040">
                    <a:alpha val="5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433147" y="798283"/>
            <a:ext cx="1584756" cy="1967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8314" y="3714308"/>
            <a:ext cx="3951515" cy="10566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系统测试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310952" y="146699"/>
            <a:ext cx="2493301" cy="35560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884511" y="3027299"/>
            <a:ext cx="756360" cy="756360"/>
          </a:xfrm>
          <a:prstGeom prst="ellipse">
            <a:avLst/>
          </a:prstGeom>
          <a:solidFill>
            <a:srgbClr val="FFFFFF">
              <a:alpha val="100000"/>
            </a:srgbClr>
          </a:soli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536135" y="3027299"/>
            <a:ext cx="758653" cy="756360"/>
          </a:xfrm>
          <a:prstGeom prst="ellipse">
            <a:avLst/>
          </a:prstGeom>
          <a:solidFill>
            <a:srgbClr val="FFFFFF">
              <a:alpha val="100000"/>
            </a:srgbClr>
          </a:soli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102703" y="2568319"/>
            <a:ext cx="3986594" cy="1751854"/>
          </a:xfrm>
          <a:custGeom>
            <a:avLst/>
            <a:gdLst/>
            <a:ahLst/>
            <a:cxnLst/>
            <a:rect l="0" t="0" r="r" b="b"/>
            <a:pathLst>
              <a:path w="21148" h="20611" extrusionOk="0">
                <a:moveTo>
                  <a:pt x="16500" y="20611"/>
                </a:moveTo>
                <a:cubicBezTo>
                  <a:pt x="15311" y="20611"/>
                  <a:pt x="14122" y="19597"/>
                  <a:pt x="13218" y="17594"/>
                </a:cubicBezTo>
                <a:cubicBezTo>
                  <a:pt x="10257" y="11028"/>
                  <a:pt x="10257" y="11028"/>
                  <a:pt x="10257" y="11028"/>
                </a:cubicBezTo>
                <a:cubicBezTo>
                  <a:pt x="7284" y="4437"/>
                  <a:pt x="7284" y="4437"/>
                  <a:pt x="7284" y="4437"/>
                </a:cubicBezTo>
                <a:cubicBezTo>
                  <a:pt x="6586" y="2890"/>
                  <a:pt x="5649" y="2028"/>
                  <a:pt x="4642" y="2028"/>
                </a:cubicBezTo>
                <a:cubicBezTo>
                  <a:pt x="3648" y="2028"/>
                  <a:pt x="2710" y="2890"/>
                  <a:pt x="2001" y="4437"/>
                </a:cubicBezTo>
                <a:cubicBezTo>
                  <a:pt x="1304" y="6008"/>
                  <a:pt x="915" y="8087"/>
                  <a:pt x="915" y="10293"/>
                </a:cubicBezTo>
                <a:cubicBezTo>
                  <a:pt x="915" y="12524"/>
                  <a:pt x="1304" y="14603"/>
                  <a:pt x="2001" y="16149"/>
                </a:cubicBezTo>
                <a:cubicBezTo>
                  <a:pt x="3465" y="19394"/>
                  <a:pt x="5832" y="19394"/>
                  <a:pt x="7284" y="16149"/>
                </a:cubicBezTo>
                <a:cubicBezTo>
                  <a:pt x="9491" y="11256"/>
                  <a:pt x="9491" y="11256"/>
                  <a:pt x="9491" y="11256"/>
                </a:cubicBezTo>
                <a:cubicBezTo>
                  <a:pt x="10143" y="12701"/>
                  <a:pt x="10143" y="12701"/>
                  <a:pt x="10143" y="12701"/>
                </a:cubicBezTo>
                <a:cubicBezTo>
                  <a:pt x="7936" y="17594"/>
                  <a:pt x="7936" y="17594"/>
                  <a:pt x="7936" y="17594"/>
                </a:cubicBezTo>
                <a:cubicBezTo>
                  <a:pt x="6118" y="21600"/>
                  <a:pt x="3167" y="21600"/>
                  <a:pt x="1361" y="17594"/>
                </a:cubicBezTo>
                <a:cubicBezTo>
                  <a:pt x="480" y="15642"/>
                  <a:pt x="0" y="13056"/>
                  <a:pt x="0" y="10293"/>
                </a:cubicBezTo>
                <a:cubicBezTo>
                  <a:pt x="0" y="7555"/>
                  <a:pt x="480" y="4969"/>
                  <a:pt x="1361" y="3017"/>
                </a:cubicBezTo>
                <a:cubicBezTo>
                  <a:pt x="2241" y="1065"/>
                  <a:pt x="3408" y="0"/>
                  <a:pt x="4642" y="0"/>
                </a:cubicBezTo>
                <a:cubicBezTo>
                  <a:pt x="5889" y="0"/>
                  <a:pt x="7055" y="1065"/>
                  <a:pt x="7936" y="3017"/>
                </a:cubicBezTo>
                <a:cubicBezTo>
                  <a:pt x="10897" y="9583"/>
                  <a:pt x="10897" y="9583"/>
                  <a:pt x="10897" y="9583"/>
                </a:cubicBezTo>
                <a:cubicBezTo>
                  <a:pt x="13859" y="16149"/>
                  <a:pt x="13859" y="16149"/>
                  <a:pt x="13859" y="16149"/>
                </a:cubicBezTo>
                <a:cubicBezTo>
                  <a:pt x="15322" y="19394"/>
                  <a:pt x="17689" y="19394"/>
                  <a:pt x="19142" y="16149"/>
                </a:cubicBezTo>
                <a:cubicBezTo>
                  <a:pt x="20605" y="12930"/>
                  <a:pt x="20605" y="7682"/>
                  <a:pt x="19142" y="4437"/>
                </a:cubicBezTo>
                <a:cubicBezTo>
                  <a:pt x="18444" y="2890"/>
                  <a:pt x="17506" y="2028"/>
                  <a:pt x="16500" y="2028"/>
                </a:cubicBezTo>
                <a:cubicBezTo>
                  <a:pt x="15505" y="2028"/>
                  <a:pt x="14568" y="2890"/>
                  <a:pt x="13859" y="4437"/>
                </a:cubicBezTo>
                <a:cubicBezTo>
                  <a:pt x="11640" y="9380"/>
                  <a:pt x="11640" y="9380"/>
                  <a:pt x="11640" y="9380"/>
                </a:cubicBezTo>
                <a:cubicBezTo>
                  <a:pt x="10989" y="7935"/>
                  <a:pt x="10989" y="7935"/>
                  <a:pt x="10989" y="7935"/>
                </a:cubicBezTo>
                <a:cubicBezTo>
                  <a:pt x="13218" y="3017"/>
                  <a:pt x="13218" y="3017"/>
                  <a:pt x="13218" y="3017"/>
                </a:cubicBezTo>
                <a:cubicBezTo>
                  <a:pt x="14099" y="1065"/>
                  <a:pt x="15265" y="0"/>
                  <a:pt x="16500" y="0"/>
                </a:cubicBezTo>
                <a:cubicBezTo>
                  <a:pt x="17747" y="0"/>
                  <a:pt x="18913" y="1065"/>
                  <a:pt x="19793" y="3017"/>
                </a:cubicBezTo>
                <a:cubicBezTo>
                  <a:pt x="21600" y="7023"/>
                  <a:pt x="21600" y="13563"/>
                  <a:pt x="19793" y="17594"/>
                </a:cubicBezTo>
                <a:cubicBezTo>
                  <a:pt x="18890" y="19597"/>
                  <a:pt x="17689" y="20611"/>
                  <a:pt x="16500" y="20611"/>
                </a:cubicBezTo>
                <a:close/>
              </a:path>
            </a:pathLst>
          </a:custGeom>
          <a:solidFill>
            <a:srgbClr val="F2F2F2">
              <a:alpha val="100000"/>
            </a:srgbClr>
          </a:soli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197306" y="2678612"/>
            <a:ext cx="3815650" cy="1581980"/>
          </a:xfrm>
          <a:custGeom>
            <a:avLst/>
            <a:gdLst/>
            <a:ahLst/>
            <a:cxnLst/>
            <a:rect l="0" t="0" r="r" b="b"/>
            <a:pathLst>
              <a:path w="20762" h="19681" extrusionOk="0">
                <a:moveTo>
                  <a:pt x="11143" y="8083"/>
                </a:moveTo>
                <a:cubicBezTo>
                  <a:pt x="13418" y="2878"/>
                  <a:pt x="13418" y="2878"/>
                  <a:pt x="13418" y="2878"/>
                </a:cubicBezTo>
                <a:cubicBezTo>
                  <a:pt x="15095" y="-959"/>
                  <a:pt x="17816" y="-959"/>
                  <a:pt x="19504" y="2878"/>
                </a:cubicBezTo>
                <a:cubicBezTo>
                  <a:pt x="19504" y="2878"/>
                  <a:pt x="19504" y="2878"/>
                  <a:pt x="19504" y="2878"/>
                </a:cubicBezTo>
                <a:cubicBezTo>
                  <a:pt x="21181" y="6715"/>
                  <a:pt x="21181" y="12940"/>
                  <a:pt x="19504" y="16804"/>
                </a:cubicBezTo>
                <a:cubicBezTo>
                  <a:pt x="19504" y="16804"/>
                  <a:pt x="19504" y="16804"/>
                  <a:pt x="19504" y="16804"/>
                </a:cubicBezTo>
                <a:cubicBezTo>
                  <a:pt x="17816" y="20641"/>
                  <a:pt x="15095" y="20641"/>
                  <a:pt x="13418" y="16804"/>
                </a:cubicBezTo>
                <a:cubicBezTo>
                  <a:pt x="10381" y="9828"/>
                  <a:pt x="10381" y="9828"/>
                  <a:pt x="10381" y="9828"/>
                </a:cubicBezTo>
                <a:cubicBezTo>
                  <a:pt x="7344" y="2878"/>
                  <a:pt x="7344" y="2878"/>
                  <a:pt x="7344" y="2878"/>
                </a:cubicBezTo>
                <a:cubicBezTo>
                  <a:pt x="5667" y="-959"/>
                  <a:pt x="2935" y="-959"/>
                  <a:pt x="1258" y="2878"/>
                </a:cubicBezTo>
                <a:cubicBezTo>
                  <a:pt x="1258" y="2878"/>
                  <a:pt x="1258" y="2878"/>
                  <a:pt x="1258" y="2878"/>
                </a:cubicBezTo>
                <a:cubicBezTo>
                  <a:pt x="-419" y="6715"/>
                  <a:pt x="-419" y="12940"/>
                  <a:pt x="1258" y="16804"/>
                </a:cubicBezTo>
                <a:cubicBezTo>
                  <a:pt x="1258" y="16804"/>
                  <a:pt x="1258" y="16804"/>
                  <a:pt x="1258" y="16804"/>
                </a:cubicBezTo>
                <a:cubicBezTo>
                  <a:pt x="2935" y="20641"/>
                  <a:pt x="5667" y="20641"/>
                  <a:pt x="7344" y="16804"/>
                </a:cubicBezTo>
                <a:cubicBezTo>
                  <a:pt x="9607" y="11625"/>
                  <a:pt x="9607" y="11625"/>
                  <a:pt x="9607" y="11625"/>
                </a:cubicBezTo>
              </a:path>
            </a:pathLst>
          </a:custGeom>
          <a:noFill/>
          <a:ln w="23813" cap="sq">
            <a:solidFill>
              <a:schemeClr val="accent1"/>
            </a:solidFill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970462" y="3113249"/>
            <a:ext cx="584461" cy="58446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6200000" scaled="0"/>
          </a:gra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624377" y="3113249"/>
            <a:ext cx="582168" cy="58446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6200000" scaled="0"/>
          </a:gra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342563" y="2181138"/>
            <a:ext cx="3150886" cy="2677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黑盒与白盒测试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98551" y="2181138"/>
            <a:ext cx="3150886" cy="2677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采用黑盒测试验证功能和性能，白盒测试检查代码逻辑，确保软件质量。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074525" y="3223382"/>
            <a:ext cx="376335" cy="36419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24392" y="3214410"/>
            <a:ext cx="382138" cy="382138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测试方法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76793" y="1489896"/>
            <a:ext cx="3561553" cy="4319236"/>
          </a:xfrm>
          <a:custGeom>
            <a:avLst/>
            <a:gdLst>
              <a:gd name="connsiteX0" fmla="*/ 201239 w 2989736"/>
              <a:gd name="connsiteY0" fmla="*/ 0 h 4113711"/>
              <a:gd name="connsiteX1" fmla="*/ 1220988 w 2989736"/>
              <a:gd name="connsiteY1" fmla="*/ 0 h 4113711"/>
              <a:gd name="connsiteX2" fmla="*/ 1220549 w 2989736"/>
              <a:gd name="connsiteY2" fmla="*/ 4356 h 4113711"/>
              <a:gd name="connsiteX3" fmla="*/ 1494869 w 2989736"/>
              <a:gd name="connsiteY3" fmla="*/ 278676 h 4113711"/>
              <a:gd name="connsiteX4" fmla="*/ 1769189 w 2989736"/>
              <a:gd name="connsiteY4" fmla="*/ 4356 h 4113711"/>
              <a:gd name="connsiteX5" fmla="*/ 1768750 w 2989736"/>
              <a:gd name="connsiteY5" fmla="*/ 0 h 4113711"/>
              <a:gd name="connsiteX6" fmla="*/ 2788497 w 2989736"/>
              <a:gd name="connsiteY6" fmla="*/ 0 h 4113711"/>
              <a:gd name="connsiteX7" fmla="*/ 2989736 w 2989736"/>
              <a:gd name="connsiteY7" fmla="*/ 201239 h 4113711"/>
              <a:gd name="connsiteX8" fmla="*/ 2989736 w 2989736"/>
              <a:gd name="connsiteY8" fmla="*/ 3912472 h 4113711"/>
              <a:gd name="connsiteX9" fmla="*/ 2788497 w 2989736"/>
              <a:gd name="connsiteY9" fmla="*/ 4113711 h 4113711"/>
              <a:gd name="connsiteX10" fmla="*/ 201239 w 2989736"/>
              <a:gd name="connsiteY10" fmla="*/ 4113711 h 4113711"/>
              <a:gd name="connsiteX11" fmla="*/ 0 w 2989736"/>
              <a:gd name="connsiteY11" fmla="*/ 3912472 h 4113711"/>
              <a:gd name="connsiteX12" fmla="*/ 0 w 2989736"/>
              <a:gd name="connsiteY12" fmla="*/ 201239 h 4113711"/>
              <a:gd name="connsiteX13" fmla="*/ 201239 w 2989736"/>
              <a:gd name="connsiteY13" fmla="*/ 0 h 4113711"/>
            </a:gdLst>
            <a:ahLst/>
            <a:cxnLst/>
            <a:rect l="l" t="t" r="r" b="b"/>
            <a:pathLst>
              <a:path w="2989736" h="4113711">
                <a:moveTo>
                  <a:pt x="201239" y="0"/>
                </a:moveTo>
                <a:lnTo>
                  <a:pt x="1220988" y="0"/>
                </a:lnTo>
                <a:lnTo>
                  <a:pt x="1220549" y="4356"/>
                </a:lnTo>
                <a:cubicBezTo>
                  <a:pt x="1220549" y="155859"/>
                  <a:pt x="1343366" y="278676"/>
                  <a:pt x="1494869" y="278676"/>
                </a:cubicBezTo>
                <a:cubicBezTo>
                  <a:pt x="1646372" y="278676"/>
                  <a:pt x="1769189" y="155859"/>
                  <a:pt x="1769189" y="4356"/>
                </a:cubicBezTo>
                <a:lnTo>
                  <a:pt x="1768750" y="0"/>
                </a:lnTo>
                <a:lnTo>
                  <a:pt x="2788497" y="0"/>
                </a:lnTo>
                <a:cubicBezTo>
                  <a:pt x="2899638" y="0"/>
                  <a:pt x="2989736" y="90098"/>
                  <a:pt x="2989736" y="201239"/>
                </a:cubicBezTo>
                <a:lnTo>
                  <a:pt x="2989736" y="3912472"/>
                </a:lnTo>
                <a:cubicBezTo>
                  <a:pt x="2989736" y="4023613"/>
                  <a:pt x="2899638" y="4113711"/>
                  <a:pt x="2788497" y="4113711"/>
                </a:cubicBezTo>
                <a:lnTo>
                  <a:pt x="201239" y="4113711"/>
                </a:lnTo>
                <a:cubicBezTo>
                  <a:pt x="90098" y="4113711"/>
                  <a:pt x="0" y="4023613"/>
                  <a:pt x="0" y="3912472"/>
                </a:cubicBezTo>
                <a:lnTo>
                  <a:pt x="0" y="201239"/>
                </a:lnTo>
                <a:cubicBezTo>
                  <a:pt x="0" y="90098"/>
                  <a:pt x="90098" y="0"/>
                  <a:pt x="201239" y="0"/>
                </a:cubicBezTo>
                <a:close/>
              </a:path>
            </a:pathLst>
          </a:custGeom>
          <a:solidFill>
            <a:schemeClr val="bg1"/>
          </a:solidFill>
          <a:ln w="571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3075476" y="3356967"/>
            <a:ext cx="1164190" cy="4087473"/>
          </a:xfrm>
          <a:custGeom>
            <a:avLst/>
            <a:gdLst>
              <a:gd name="connsiteX0" fmla="*/ 0 w 1197713"/>
              <a:gd name="connsiteY0" fmla="*/ 1737909 h 3475818"/>
              <a:gd name="connsiteX1" fmla="*/ 1064655 w 1197713"/>
              <a:gd name="connsiteY1" fmla="*/ 49729 h 3475818"/>
              <a:gd name="connsiteX2" fmla="*/ 1197713 w 1197713"/>
              <a:gd name="connsiteY2" fmla="*/ 0 h 3475818"/>
              <a:gd name="connsiteX3" fmla="*/ 1197713 w 1197713"/>
              <a:gd name="connsiteY3" fmla="*/ 3475818 h 3475818"/>
              <a:gd name="connsiteX4" fmla="*/ 1064654 w 1197713"/>
              <a:gd name="connsiteY4" fmla="*/ 3426090 h 3475818"/>
              <a:gd name="connsiteX5" fmla="*/ 0 w 1197713"/>
              <a:gd name="connsiteY5" fmla="*/ 1737909 h 3475818"/>
            </a:gdLst>
            <a:ahLst/>
            <a:cxnLst/>
            <a:rect l="l" t="t" r="r" b="b"/>
            <a:pathLst>
              <a:path w="1197713" h="3475818">
                <a:moveTo>
                  <a:pt x="0" y="1737909"/>
                </a:moveTo>
                <a:cubicBezTo>
                  <a:pt x="0" y="972929"/>
                  <a:pt x="440634" y="318277"/>
                  <a:pt x="1064655" y="49729"/>
                </a:cubicBezTo>
                <a:lnTo>
                  <a:pt x="1197713" y="0"/>
                </a:lnTo>
                <a:lnTo>
                  <a:pt x="1197713" y="3475818"/>
                </a:lnTo>
                <a:lnTo>
                  <a:pt x="1064654" y="3426090"/>
                </a:lnTo>
                <a:cubicBezTo>
                  <a:pt x="440633" y="3157541"/>
                  <a:pt x="0" y="2502889"/>
                  <a:pt x="0" y="1737909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204978" y="2034538"/>
            <a:ext cx="2905184" cy="2633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登录与注册测试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693762" y="5164435"/>
            <a:ext cx="1927614" cy="624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066211" y="1713930"/>
            <a:ext cx="136924" cy="14052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740952" y="1489898"/>
            <a:ext cx="3561553" cy="4319237"/>
          </a:xfrm>
          <a:custGeom>
            <a:avLst/>
            <a:gdLst>
              <a:gd name="connsiteX0" fmla="*/ 201239 w 2989736"/>
              <a:gd name="connsiteY0" fmla="*/ 0 h 4113711"/>
              <a:gd name="connsiteX1" fmla="*/ 1220988 w 2989736"/>
              <a:gd name="connsiteY1" fmla="*/ 0 h 4113711"/>
              <a:gd name="connsiteX2" fmla="*/ 1220549 w 2989736"/>
              <a:gd name="connsiteY2" fmla="*/ 4356 h 4113711"/>
              <a:gd name="connsiteX3" fmla="*/ 1494869 w 2989736"/>
              <a:gd name="connsiteY3" fmla="*/ 278676 h 4113711"/>
              <a:gd name="connsiteX4" fmla="*/ 1769189 w 2989736"/>
              <a:gd name="connsiteY4" fmla="*/ 4356 h 4113711"/>
              <a:gd name="connsiteX5" fmla="*/ 1768750 w 2989736"/>
              <a:gd name="connsiteY5" fmla="*/ 0 h 4113711"/>
              <a:gd name="connsiteX6" fmla="*/ 2788497 w 2989736"/>
              <a:gd name="connsiteY6" fmla="*/ 0 h 4113711"/>
              <a:gd name="connsiteX7" fmla="*/ 2989736 w 2989736"/>
              <a:gd name="connsiteY7" fmla="*/ 201239 h 4113711"/>
              <a:gd name="connsiteX8" fmla="*/ 2989736 w 2989736"/>
              <a:gd name="connsiteY8" fmla="*/ 3912472 h 4113711"/>
              <a:gd name="connsiteX9" fmla="*/ 2788497 w 2989736"/>
              <a:gd name="connsiteY9" fmla="*/ 4113711 h 4113711"/>
              <a:gd name="connsiteX10" fmla="*/ 201239 w 2989736"/>
              <a:gd name="connsiteY10" fmla="*/ 4113711 h 4113711"/>
              <a:gd name="connsiteX11" fmla="*/ 0 w 2989736"/>
              <a:gd name="connsiteY11" fmla="*/ 3912472 h 4113711"/>
              <a:gd name="connsiteX12" fmla="*/ 0 w 2989736"/>
              <a:gd name="connsiteY12" fmla="*/ 201239 h 4113711"/>
              <a:gd name="connsiteX13" fmla="*/ 201239 w 2989736"/>
              <a:gd name="connsiteY13" fmla="*/ 0 h 4113711"/>
            </a:gdLst>
            <a:ahLst/>
            <a:cxnLst/>
            <a:rect l="l" t="t" r="r" b="b"/>
            <a:pathLst>
              <a:path w="2989736" h="4113711">
                <a:moveTo>
                  <a:pt x="201239" y="0"/>
                </a:moveTo>
                <a:lnTo>
                  <a:pt x="1220988" y="0"/>
                </a:lnTo>
                <a:lnTo>
                  <a:pt x="1220549" y="4356"/>
                </a:lnTo>
                <a:cubicBezTo>
                  <a:pt x="1220549" y="155859"/>
                  <a:pt x="1343366" y="278676"/>
                  <a:pt x="1494869" y="278676"/>
                </a:cubicBezTo>
                <a:cubicBezTo>
                  <a:pt x="1646372" y="278676"/>
                  <a:pt x="1769189" y="155859"/>
                  <a:pt x="1769189" y="4356"/>
                </a:cubicBezTo>
                <a:lnTo>
                  <a:pt x="1768750" y="0"/>
                </a:lnTo>
                <a:lnTo>
                  <a:pt x="2788497" y="0"/>
                </a:lnTo>
                <a:cubicBezTo>
                  <a:pt x="2899638" y="0"/>
                  <a:pt x="2989736" y="90098"/>
                  <a:pt x="2989736" y="201239"/>
                </a:cubicBezTo>
                <a:lnTo>
                  <a:pt x="2989736" y="3912472"/>
                </a:lnTo>
                <a:cubicBezTo>
                  <a:pt x="2989736" y="4023613"/>
                  <a:pt x="2899638" y="4113711"/>
                  <a:pt x="2788497" y="4113711"/>
                </a:cubicBezTo>
                <a:lnTo>
                  <a:pt x="201239" y="4113711"/>
                </a:lnTo>
                <a:cubicBezTo>
                  <a:pt x="90098" y="4113711"/>
                  <a:pt x="0" y="4023613"/>
                  <a:pt x="0" y="3912472"/>
                </a:cubicBezTo>
                <a:lnTo>
                  <a:pt x="0" y="201239"/>
                </a:lnTo>
                <a:cubicBezTo>
                  <a:pt x="0" y="90098"/>
                  <a:pt x="90098" y="0"/>
                  <a:pt x="201239" y="0"/>
                </a:cubicBezTo>
                <a:close/>
              </a:path>
            </a:pathLst>
          </a:custGeom>
          <a:solidFill>
            <a:schemeClr val="bg1"/>
          </a:solidFill>
          <a:ln w="571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7939636" y="3356968"/>
            <a:ext cx="1164187" cy="4087473"/>
          </a:xfrm>
          <a:custGeom>
            <a:avLst/>
            <a:gdLst>
              <a:gd name="connsiteX0" fmla="*/ 0 w 1197713"/>
              <a:gd name="connsiteY0" fmla="*/ 1737909 h 3475818"/>
              <a:gd name="connsiteX1" fmla="*/ 1064655 w 1197713"/>
              <a:gd name="connsiteY1" fmla="*/ 49729 h 3475818"/>
              <a:gd name="connsiteX2" fmla="*/ 1197713 w 1197713"/>
              <a:gd name="connsiteY2" fmla="*/ 0 h 3475818"/>
              <a:gd name="connsiteX3" fmla="*/ 1197713 w 1197713"/>
              <a:gd name="connsiteY3" fmla="*/ 3475818 h 3475818"/>
              <a:gd name="connsiteX4" fmla="*/ 1064654 w 1197713"/>
              <a:gd name="connsiteY4" fmla="*/ 3426090 h 3475818"/>
              <a:gd name="connsiteX5" fmla="*/ 0 w 1197713"/>
              <a:gd name="connsiteY5" fmla="*/ 1737909 h 3475818"/>
            </a:gdLst>
            <a:ahLst/>
            <a:cxnLst/>
            <a:rect l="l" t="t" r="r" b="b"/>
            <a:pathLst>
              <a:path w="1197713" h="3475818">
                <a:moveTo>
                  <a:pt x="0" y="1737909"/>
                </a:moveTo>
                <a:cubicBezTo>
                  <a:pt x="0" y="972929"/>
                  <a:pt x="440634" y="318277"/>
                  <a:pt x="1064655" y="49729"/>
                </a:cubicBezTo>
                <a:lnTo>
                  <a:pt x="1197713" y="0"/>
                </a:lnTo>
                <a:lnTo>
                  <a:pt x="1197713" y="3475818"/>
                </a:lnTo>
                <a:lnTo>
                  <a:pt x="1064654" y="3426090"/>
                </a:lnTo>
                <a:cubicBezTo>
                  <a:pt x="440633" y="3157541"/>
                  <a:pt x="0" y="2502889"/>
                  <a:pt x="0" y="173790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069137" y="2034540"/>
            <a:ext cx="2905184" cy="2633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包括正常登录、密码错误、用户名不存在、空输入、特殊字符密码等测试用例，确保系统在各种情况下均能正常运行。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557921" y="5164437"/>
            <a:ext cx="1927614" cy="624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926486" y="1696278"/>
            <a:ext cx="136924" cy="14052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测试用例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1046167">
            <a:off x="-181707" y="2675731"/>
            <a:ext cx="12397291" cy="1264806"/>
          </a:xfrm>
          <a:custGeom>
            <a:avLst/>
            <a:gdLst>
              <a:gd name="connsiteX0" fmla="*/ 9738888 w 12397291"/>
              <a:gd name="connsiteY0" fmla="*/ 462570 h 1264806"/>
              <a:gd name="connsiteX1" fmla="*/ 10273176 w 12397291"/>
              <a:gd name="connsiteY1" fmla="*/ 550556 h 1264806"/>
              <a:gd name="connsiteX2" fmla="*/ 11731887 w 12397291"/>
              <a:gd name="connsiteY2" fmla="*/ 833930 h 1264806"/>
              <a:gd name="connsiteX3" fmla="*/ 12397291 w 12397291"/>
              <a:gd name="connsiteY3" fmla="*/ 985778 h 1264806"/>
              <a:gd name="connsiteX4" fmla="*/ 12356648 w 12397291"/>
              <a:gd name="connsiteY4" fmla="*/ 1235875 h 1264806"/>
              <a:gd name="connsiteX5" fmla="*/ 12299675 w 12397291"/>
              <a:gd name="connsiteY5" fmla="*/ 1225979 h 1264806"/>
              <a:gd name="connsiteX6" fmla="*/ 6261220 w 12397291"/>
              <a:gd name="connsiteY6" fmla="*/ 745576 h 1264806"/>
              <a:gd name="connsiteX7" fmla="*/ 120034 w 12397291"/>
              <a:gd name="connsiteY7" fmla="*/ 1243081 h 1264806"/>
              <a:gd name="connsiteX8" fmla="*/ 0 w 12397291"/>
              <a:gd name="connsiteY8" fmla="*/ 1264806 h 1264806"/>
              <a:gd name="connsiteX9" fmla="*/ 177144 w 12397291"/>
              <a:gd name="connsiteY9" fmla="*/ 174767 h 1264806"/>
              <a:gd name="connsiteX10" fmla="*/ 506098 w 12397291"/>
              <a:gd name="connsiteY10" fmla="*/ 141453 h 1264806"/>
              <a:gd name="connsiteX11" fmla="*/ 5829476 w 12397291"/>
              <a:gd name="connsiteY11" fmla="*/ 55603 h 1264806"/>
              <a:gd name="connsiteX12" fmla="*/ 9738888 w 12397291"/>
              <a:gd name="connsiteY12" fmla="*/ 462570 h 1264806"/>
            </a:gdLst>
            <a:ahLst/>
            <a:cxnLst/>
            <a:rect l="l" t="t" r="r" b="b"/>
            <a:pathLst>
              <a:path w="12397291" h="1264806">
                <a:moveTo>
                  <a:pt x="9738888" y="462570"/>
                </a:moveTo>
                <a:cubicBezTo>
                  <a:pt x="9918097" y="490710"/>
                  <a:pt x="10096207" y="520046"/>
                  <a:pt x="10273176" y="550556"/>
                </a:cubicBezTo>
                <a:cubicBezTo>
                  <a:pt x="10768690" y="635984"/>
                  <a:pt x="11255252" y="730613"/>
                  <a:pt x="11731887" y="833930"/>
                </a:cubicBezTo>
                <a:lnTo>
                  <a:pt x="12397291" y="985778"/>
                </a:lnTo>
                <a:lnTo>
                  <a:pt x="12356648" y="1235875"/>
                </a:lnTo>
                <a:lnTo>
                  <a:pt x="12299675" y="1225979"/>
                </a:lnTo>
                <a:cubicBezTo>
                  <a:pt x="10413586" y="915010"/>
                  <a:pt x="8380507" y="745575"/>
                  <a:pt x="6261220" y="745576"/>
                </a:cubicBezTo>
                <a:cubicBezTo>
                  <a:pt x="4103400" y="745575"/>
                  <a:pt x="2034953" y="921227"/>
                  <a:pt x="120034" y="1243081"/>
                </a:cubicBezTo>
                <a:lnTo>
                  <a:pt x="0" y="1264806"/>
                </a:lnTo>
                <a:lnTo>
                  <a:pt x="177144" y="174767"/>
                </a:lnTo>
                <a:lnTo>
                  <a:pt x="506098" y="141453"/>
                </a:lnTo>
                <a:cubicBezTo>
                  <a:pt x="2194294" y="-8605"/>
                  <a:pt x="3982529" y="-42680"/>
                  <a:pt x="5829476" y="55603"/>
                </a:cubicBezTo>
                <a:cubicBezTo>
                  <a:pt x="7176206" y="127268"/>
                  <a:pt x="8484432" y="265594"/>
                  <a:pt x="9738888" y="46257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885753" y="1913110"/>
            <a:ext cx="1581727" cy="1581727"/>
          </a:xfrm>
          <a:prstGeom prst="ellipse">
            <a:avLst/>
          </a:prstGeom>
          <a:solidFill>
            <a:schemeClr val="bg1"/>
          </a:solidFill>
          <a:ln w="1270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alpha val="96000"/>
                  </a:schemeClr>
                </a:gs>
              </a:gsLst>
              <a:lin ang="2700000" scaled="0"/>
            </a:gradFill>
            <a:miter/>
          </a:ln>
          <a:effectLst>
            <a:outerShdw blurRad="1270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476415" y="4831870"/>
            <a:ext cx="4400402" cy="13018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测试结果与改进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476415" y="4449956"/>
            <a:ext cx="4400402" cy="3977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D9672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456850" y="2452992"/>
            <a:ext cx="439533" cy="501962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86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15183" y="3772812"/>
            <a:ext cx="4400402" cy="13018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通过测试发现并修复缺陷，提升软件质量，确保系统稳定性和可靠性，支持业务目标。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315183" y="3390899"/>
            <a:ext cx="4400402" cy="3977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D9672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724521" y="1209653"/>
            <a:ext cx="1581727" cy="1581727"/>
          </a:xfrm>
          <a:prstGeom prst="ellipse">
            <a:avLst/>
          </a:prstGeom>
          <a:solidFill>
            <a:schemeClr val="bg1"/>
          </a:solidFill>
          <a:ln w="1270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alpha val="96000"/>
                  </a:schemeClr>
                </a:gs>
              </a:gsLst>
              <a:lin ang="2700000" scaled="0"/>
            </a:gradFill>
            <a:miter/>
          </a:ln>
          <a:effectLst>
            <a:outerShdw blurRad="1270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11743" y="1696830"/>
            <a:ext cx="607283" cy="607373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86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测试总结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-25400"/>
            <a:ext cx="12204700" cy="6883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141644" y="-1271629"/>
            <a:ext cx="7908713" cy="31547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9900">
                <a:ln w="12700">
                  <a:solidFill>
                    <a:srgbClr val="000000">
                      <a:alpha val="25000"/>
                    </a:srgbClr>
                  </a:solidFill>
                </a:ln>
                <a:solidFill>
                  <a:srgbClr val="404040">
                    <a:alpha val="5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971800" y="4330083"/>
            <a:ext cx="6248400" cy="306763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899126"/>
            <a:ext cx="12192000" cy="2656118"/>
          </a:xfrm>
          <a:custGeom>
            <a:avLst/>
            <a:gdLst>
              <a:gd name="connsiteX0" fmla="*/ 0 w 12192000"/>
              <a:gd name="connsiteY0" fmla="*/ 0 h 3098013"/>
              <a:gd name="connsiteX1" fmla="*/ 6096001 w 12192000"/>
              <a:gd name="connsiteY1" fmla="*/ 1274129 h 3098013"/>
              <a:gd name="connsiteX2" fmla="*/ 12192000 w 12192000"/>
              <a:gd name="connsiteY2" fmla="*/ 1 h 3098013"/>
              <a:gd name="connsiteX3" fmla="*/ 12192000 w 12192000"/>
              <a:gd name="connsiteY3" fmla="*/ 3098013 h 3098013"/>
              <a:gd name="connsiteX4" fmla="*/ 6096001 w 12192000"/>
              <a:gd name="connsiteY4" fmla="*/ 1823884 h 3098013"/>
              <a:gd name="connsiteX5" fmla="*/ 0 w 12192000"/>
              <a:gd name="connsiteY5" fmla="*/ 3098013 h 3098013"/>
            </a:gdLst>
            <a:ahLst/>
            <a:cxnLst/>
            <a:rect l="l" t="t" r="r" b="b"/>
            <a:pathLst>
              <a:path w="12192000" h="3098013">
                <a:moveTo>
                  <a:pt x="0" y="0"/>
                </a:moveTo>
                <a:lnTo>
                  <a:pt x="6096001" y="1274129"/>
                </a:lnTo>
                <a:lnTo>
                  <a:pt x="12192000" y="1"/>
                </a:lnTo>
                <a:lnTo>
                  <a:pt x="12192000" y="3098013"/>
                </a:lnTo>
                <a:lnTo>
                  <a:pt x="6096001" y="1823884"/>
                </a:lnTo>
                <a:lnTo>
                  <a:pt x="0" y="309801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40000">
                <a:schemeClr val="accent1"/>
              </a:gs>
              <a:gs pos="60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41644" y="3660568"/>
            <a:ext cx="7908713" cy="19389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104447" y="5898330"/>
            <a:ext cx="1882878" cy="497114"/>
          </a:xfrm>
          <a:prstGeom prst="roundRect">
            <a:avLst/>
          </a:prstGeom>
          <a:solidFill>
            <a:schemeClr val="accent1">
              <a:lumMod val="40000"/>
              <a:lumOff val="60000"/>
              <a:alpha val="45000"/>
            </a:schemeClr>
          </a:solidFill>
          <a:ln w="12700" cap="flat">
            <a:noFill/>
            <a:miter/>
          </a:ln>
          <a:effectLst>
            <a:outerShdw blurRad="381000" dist="317500" dir="2700000" algn="tl" rotWithShape="0">
              <a:schemeClr val="tx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903968" y="5898330"/>
            <a:ext cx="497114" cy="497114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68465" y="5898331"/>
            <a:ext cx="1498321" cy="49711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主讲人：XXXX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6405155" y="5873046"/>
            <a:ext cx="1882878" cy="497114"/>
          </a:xfrm>
          <a:prstGeom prst="roundRect">
            <a:avLst/>
          </a:prstGeom>
          <a:solidFill>
            <a:schemeClr val="accent2">
              <a:lumMod val="40000"/>
              <a:lumOff val="60000"/>
              <a:alpha val="45000"/>
            </a:schemeClr>
          </a:solidFill>
          <a:ln w="12700" cap="flat">
            <a:noFill/>
            <a:miter/>
          </a:ln>
          <a:effectLst>
            <a:outerShdw blurRad="381000" dist="317500" dir="2700000" algn="tl" rotWithShape="0">
              <a:schemeClr val="tx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04676" y="5873046"/>
            <a:ext cx="497114" cy="497114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69173" y="5873047"/>
            <a:ext cx="1498321" cy="49711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2025.5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022654" y="6006205"/>
            <a:ext cx="259743" cy="28136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330804" y="5994297"/>
            <a:ext cx="244857" cy="254611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>
            <a:off x="401049" y="244702"/>
            <a:ext cx="45719" cy="476794"/>
          </a:xfrm>
          <a:custGeom>
            <a:avLst/>
            <a:gdLst>
              <a:gd name="connsiteX0" fmla="*/ 16555 w 32718"/>
              <a:gd name="connsiteY0" fmla="*/ 21907 h 470768"/>
              <a:gd name="connsiteX1" fmla="*/ 16555 w 32718"/>
              <a:gd name="connsiteY1" fmla="*/ 449331 h 470768"/>
            </a:gdLst>
            <a:ahLst/>
            <a:cxnLst/>
            <a:rect l="l" t="t" r="r" b="b"/>
            <a:pathLst>
              <a:path w="32718" h="470768">
                <a:moveTo>
                  <a:pt x="16555" y="21907"/>
                </a:moveTo>
                <a:lnTo>
                  <a:pt x="16555" y="449331"/>
                </a:ln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6200000">
            <a:off x="628286" y="452504"/>
            <a:ext cx="146698" cy="194126"/>
          </a:xfrm>
          <a:custGeom>
            <a:avLst/>
            <a:gdLst>
              <a:gd name="connsiteX0" fmla="*/ 16555 w 109676"/>
              <a:gd name="connsiteY0" fmla="*/ 21907 h 145133"/>
              <a:gd name="connsiteX1" fmla="*/ 93444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16555" y="21907"/>
                </a:moveTo>
                <a:cubicBezTo>
                  <a:pt x="59020" y="21907"/>
                  <a:pt x="93444" y="67460"/>
                  <a:pt x="93444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6200000">
            <a:off x="628286" y="326164"/>
            <a:ext cx="146698" cy="194126"/>
          </a:xfrm>
          <a:custGeom>
            <a:avLst/>
            <a:gdLst>
              <a:gd name="connsiteX0" fmla="*/ 93444 w 109676"/>
              <a:gd name="connsiteY0" fmla="*/ 21907 h 145133"/>
              <a:gd name="connsiteX1" fmla="*/ 16555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93444" y="21907"/>
                </a:moveTo>
                <a:cubicBezTo>
                  <a:pt x="50979" y="21907"/>
                  <a:pt x="16555" y="67460"/>
                  <a:pt x="16555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297886" y="384703"/>
            <a:ext cx="1584756" cy="1967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/>
          </a:blip>
          <a:srcRect t="6456" b="6456"/>
          <a:stretch>
            <a:fillRect/>
          </a:stretch>
        </p:blipFill>
        <p:spPr>
          <a:xfrm>
            <a:off x="3663598" y="1035625"/>
            <a:ext cx="4864807" cy="2383118"/>
          </a:xfrm>
          <a:custGeom>
            <a:avLst/>
            <a:gdLst/>
            <a:ahLst/>
            <a:cxnLst/>
            <a:rect l="l" t="t" r="r" b="b"/>
            <a:pathLst>
              <a:path w="4864100" h="2387600">
                <a:moveTo>
                  <a:pt x="0" y="1191558"/>
                </a:moveTo>
                <a:lnTo>
                  <a:pt x="0" y="1191559"/>
                </a:lnTo>
                <a:lnTo>
                  <a:pt x="0" y="1191559"/>
                </a:lnTo>
                <a:close/>
                <a:moveTo>
                  <a:pt x="1191559" y="0"/>
                </a:moveTo>
                <a:lnTo>
                  <a:pt x="3673248" y="0"/>
                </a:lnTo>
                <a:cubicBezTo>
                  <a:pt x="4331328" y="0"/>
                  <a:pt x="4864807" y="533479"/>
                  <a:pt x="4864807" y="1191559"/>
                </a:cubicBezTo>
                <a:lnTo>
                  <a:pt x="4864806" y="1191559"/>
                </a:lnTo>
                <a:cubicBezTo>
                  <a:pt x="4864806" y="1849639"/>
                  <a:pt x="4331327" y="2383118"/>
                  <a:pt x="3673247" y="2383118"/>
                </a:cubicBezTo>
                <a:lnTo>
                  <a:pt x="1191559" y="2383117"/>
                </a:lnTo>
                <a:cubicBezTo>
                  <a:pt x="615739" y="2383117"/>
                  <a:pt x="135317" y="1974672"/>
                  <a:pt x="24209" y="1431699"/>
                </a:cubicBezTo>
                <a:lnTo>
                  <a:pt x="0" y="1191559"/>
                </a:lnTo>
                <a:lnTo>
                  <a:pt x="24209" y="951418"/>
                </a:lnTo>
                <a:cubicBezTo>
                  <a:pt x="135317" y="408445"/>
                  <a:pt x="615739" y="0"/>
                  <a:pt x="119155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0" name="标题 1"/>
          <p:cNvSpPr txBox="1"/>
          <p:nvPr/>
        </p:nvSpPr>
        <p:spPr>
          <a:xfrm>
            <a:off x="3512457" y="922787"/>
            <a:ext cx="5167086" cy="2608794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-25400"/>
            <a:ext cx="12204700" cy="68707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2327803"/>
            <a:ext cx="12192000" cy="2608794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84572" y="1204683"/>
            <a:ext cx="5007428" cy="4855034"/>
          </a:xfrm>
          <a:custGeom>
            <a:avLst/>
            <a:gdLst>
              <a:gd name="connsiteX0" fmla="*/ 5943600 w 5943600"/>
              <a:gd name="connsiteY0" fmla="*/ 0 h 2656117"/>
              <a:gd name="connsiteX1" fmla="*/ 5943600 w 5943600"/>
              <a:gd name="connsiteY1" fmla="*/ 2656117 h 2656117"/>
              <a:gd name="connsiteX2" fmla="*/ 0 w 5943600"/>
              <a:gd name="connsiteY2" fmla="*/ 1591037 h 2656117"/>
              <a:gd name="connsiteX3" fmla="*/ 0 w 5943600"/>
              <a:gd name="connsiteY3" fmla="*/ 1065079 h 2656117"/>
            </a:gdLst>
            <a:ahLst/>
            <a:cxnLst/>
            <a:rect l="l" t="t" r="r" b="b"/>
            <a:pathLst>
              <a:path w="5943600" h="2656117">
                <a:moveTo>
                  <a:pt x="5943600" y="0"/>
                </a:moveTo>
                <a:lnTo>
                  <a:pt x="5943600" y="2656117"/>
                </a:lnTo>
                <a:lnTo>
                  <a:pt x="0" y="1591037"/>
                </a:lnTo>
                <a:lnTo>
                  <a:pt x="0" y="10650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401049" y="244702"/>
            <a:ext cx="45719" cy="476794"/>
          </a:xfrm>
          <a:custGeom>
            <a:avLst/>
            <a:gdLst>
              <a:gd name="connsiteX0" fmla="*/ 16555 w 32718"/>
              <a:gd name="connsiteY0" fmla="*/ 21907 h 470768"/>
              <a:gd name="connsiteX1" fmla="*/ 16555 w 32718"/>
              <a:gd name="connsiteY1" fmla="*/ 449331 h 470768"/>
            </a:gdLst>
            <a:ahLst/>
            <a:cxnLst/>
            <a:rect l="l" t="t" r="r" b="b"/>
            <a:pathLst>
              <a:path w="32718" h="470768">
                <a:moveTo>
                  <a:pt x="16555" y="21907"/>
                </a:moveTo>
                <a:lnTo>
                  <a:pt x="16555" y="449331"/>
                </a:ln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628286" y="452504"/>
            <a:ext cx="146698" cy="194126"/>
          </a:xfrm>
          <a:custGeom>
            <a:avLst/>
            <a:gdLst>
              <a:gd name="connsiteX0" fmla="*/ 16555 w 109676"/>
              <a:gd name="connsiteY0" fmla="*/ 21907 h 145133"/>
              <a:gd name="connsiteX1" fmla="*/ 93444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16555" y="21907"/>
                </a:moveTo>
                <a:cubicBezTo>
                  <a:pt x="59020" y="21907"/>
                  <a:pt x="93444" y="67460"/>
                  <a:pt x="93444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628286" y="326164"/>
            <a:ext cx="146698" cy="194126"/>
          </a:xfrm>
          <a:custGeom>
            <a:avLst/>
            <a:gdLst>
              <a:gd name="connsiteX0" fmla="*/ 93444 w 109676"/>
              <a:gd name="connsiteY0" fmla="*/ 21907 h 145133"/>
              <a:gd name="connsiteX1" fmla="*/ 16555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93444" y="21907"/>
                </a:moveTo>
                <a:cubicBezTo>
                  <a:pt x="50979" y="21907"/>
                  <a:pt x="16555" y="67460"/>
                  <a:pt x="16555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94980" y="3396003"/>
            <a:ext cx="2509273" cy="306763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/>
          </a:blip>
          <a:srcRect t="6456" b="6456"/>
          <a:stretch>
            <a:fillRect/>
          </a:stretch>
        </p:blipFill>
        <p:spPr>
          <a:xfrm>
            <a:off x="5889260" y="2440641"/>
            <a:ext cx="4392750" cy="2383118"/>
          </a:xfrm>
          <a:custGeom>
            <a:avLst/>
            <a:gdLst/>
            <a:ahLst/>
            <a:cxnLst/>
            <a:rect l="l" t="t" r="r" b="b"/>
            <a:pathLst>
              <a:path w="4394200" h="2387600">
                <a:moveTo>
                  <a:pt x="0" y="1191558"/>
                </a:moveTo>
                <a:lnTo>
                  <a:pt x="0" y="1191559"/>
                </a:lnTo>
                <a:lnTo>
                  <a:pt x="0" y="1191559"/>
                </a:lnTo>
                <a:close/>
                <a:moveTo>
                  <a:pt x="1075936" y="0"/>
                </a:moveTo>
                <a:lnTo>
                  <a:pt x="3316814" y="0"/>
                </a:lnTo>
                <a:cubicBezTo>
                  <a:pt x="3911037" y="0"/>
                  <a:pt x="4392750" y="533479"/>
                  <a:pt x="4392750" y="1191559"/>
                </a:cubicBezTo>
                <a:lnTo>
                  <a:pt x="4392749" y="1191559"/>
                </a:lnTo>
                <a:cubicBezTo>
                  <a:pt x="4392749" y="1849639"/>
                  <a:pt x="3911036" y="2383118"/>
                  <a:pt x="3316813" y="2383118"/>
                </a:cubicBezTo>
                <a:lnTo>
                  <a:pt x="1075936" y="2383117"/>
                </a:lnTo>
                <a:cubicBezTo>
                  <a:pt x="555991" y="2383117"/>
                  <a:pt x="122187" y="1974672"/>
                  <a:pt x="21860" y="1431699"/>
                </a:cubicBezTo>
                <a:lnTo>
                  <a:pt x="0" y="1191559"/>
                </a:lnTo>
                <a:lnTo>
                  <a:pt x="21860" y="951418"/>
                </a:lnTo>
                <a:cubicBezTo>
                  <a:pt x="122187" y="408445"/>
                  <a:pt x="555991" y="0"/>
                  <a:pt x="107593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767450" y="2327803"/>
            <a:ext cx="4665697" cy="2608794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79428" y="-1271629"/>
            <a:ext cx="8109601" cy="31547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9900">
                <a:ln w="12700">
                  <a:solidFill>
                    <a:srgbClr val="000000">
                      <a:alpha val="25000"/>
                    </a:srgbClr>
                  </a:solidFill>
                </a:ln>
                <a:solidFill>
                  <a:srgbClr val="404040">
                    <a:alpha val="5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433147" y="798283"/>
            <a:ext cx="1584756" cy="1967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8314" y="3714308"/>
            <a:ext cx="3951515" cy="10566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课题背景与意义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310952" y="146699"/>
            <a:ext cx="2493301" cy="35560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921533" y="1747907"/>
            <a:ext cx="1378458" cy="1370981"/>
          </a:xfrm>
          <a:prstGeom prst="roundRect">
            <a:avLst>
              <a:gd name="adj" fmla="val 10183"/>
            </a:avLst>
          </a:prstGeom>
          <a:solidFill>
            <a:schemeClr val="bg1">
              <a:lumMod val="95000"/>
            </a:schemeClr>
          </a:solidFill>
          <a:ln w="28575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79308" y="1746838"/>
            <a:ext cx="1378458" cy="1370981"/>
          </a:xfrm>
          <a:prstGeom prst="roundRect">
            <a:avLst>
              <a:gd name="adj" fmla="val 10183"/>
            </a:avLst>
          </a:prstGeom>
          <a:solidFill>
            <a:schemeClr val="accent1"/>
          </a:solidFill>
          <a:ln w="28575" cap="sq">
            <a:noFill/>
            <a:miter/>
          </a:ln>
          <a:effectLst>
            <a:outerShdw blurRad="508000" dist="254000" dir="540000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3630000" y="3421390"/>
            <a:ext cx="4932000" cy="0"/>
          </a:xfrm>
          <a:prstGeom prst="line">
            <a:avLst/>
          </a:prstGeom>
          <a:noFill/>
          <a:ln w="6350" cap="sq">
            <a:solidFill>
              <a:schemeClr val="tx1">
                <a:lumMod val="50000"/>
                <a:lumOff val="50000"/>
              </a:schemeClr>
            </a:solidFill>
            <a:miter/>
            <a:headEnd type="none"/>
            <a:tailEnd type="none"/>
          </a:ln>
        </p:spPr>
      </p:cxnSp>
      <p:sp>
        <p:nvSpPr>
          <p:cNvPr id="6" name="标题 1"/>
          <p:cNvSpPr txBox="1"/>
          <p:nvPr/>
        </p:nvSpPr>
        <p:spPr>
          <a:xfrm rot="2700000">
            <a:off x="8537310" y="3390163"/>
            <a:ext cx="62455" cy="624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54838" y="2216546"/>
            <a:ext cx="427399" cy="427399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383565" y="2171087"/>
            <a:ext cx="454395" cy="518934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630762" y="3674329"/>
            <a:ext cx="3960000" cy="2065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校园美食推荐需求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588538" y="3674329"/>
            <a:ext cx="3960000" cy="2065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校园美食文化丰富，学生面临众多美食选择，传统推荐方式无法满足个性化需求，急需智能化推荐系统提升校园生活便利性。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2700000">
            <a:off x="3579535" y="3390163"/>
            <a:ext cx="62455" cy="624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研究背景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10070396" y="3041488"/>
            <a:ext cx="2604136" cy="0"/>
          </a:xfrm>
          <a:prstGeom prst="line">
            <a:avLst/>
          </a:prstGeom>
          <a:noFill/>
          <a:ln w="6350" cap="sq">
            <a:solidFill>
              <a:srgbClr val="FFFFFF">
                <a:alpha val="40000"/>
              </a:srgbClr>
            </a:solidFill>
            <a:miter/>
          </a:ln>
        </p:spPr>
      </p:cxnSp>
      <p:sp>
        <p:nvSpPr>
          <p:cNvPr id="4" name="标题 1"/>
          <p:cNvSpPr txBox="1"/>
          <p:nvPr/>
        </p:nvSpPr>
        <p:spPr>
          <a:xfrm>
            <a:off x="9917160" y="2540936"/>
            <a:ext cx="3048000" cy="583092"/>
          </a:xfrm>
          <a:prstGeom prst="hexagon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38100" dist="12700" dir="540000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475137" y="2070482"/>
            <a:ext cx="1767840" cy="1524000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0" dist="254000" dir="5400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32943" y="2070482"/>
            <a:ext cx="1767840" cy="1524000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762000" dist="254000" dir="5400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25204" y="3904032"/>
            <a:ext cx="4267706" cy="1958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理论与实践价值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783010" y="3904032"/>
            <a:ext cx="4267706" cy="1958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丰富推荐系统算法应用场景，完善个性化推荐理论体系，为校园信息化建设提供有益补充，推动校园服务智能化升级。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68600" y="2646879"/>
            <a:ext cx="1173800" cy="38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327900" y="2646879"/>
            <a:ext cx="1173800" cy="38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研究意义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7832938" y="1765168"/>
            <a:ext cx="1907308" cy="2223554"/>
            <a:chOff x="7832938" y="1765168"/>
            <a:chExt cx="1907308" cy="2223554"/>
          </a:xfrm>
        </p:grpSpPr>
        <p:sp>
          <p:nvSpPr>
            <p:cNvPr id="4" name="标题 1"/>
            <p:cNvSpPr txBox="1"/>
            <p:nvPr/>
          </p:nvSpPr>
          <p:spPr>
            <a:xfrm rot="1800000">
              <a:off x="8246592" y="1904945"/>
              <a:ext cx="1080000" cy="1944000"/>
            </a:xfrm>
            <a:prstGeom prst="round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 rot="1800000">
              <a:off x="8668622" y="2220870"/>
              <a:ext cx="720000" cy="4320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L"/>
                  <a:ea typeface="OPPOSans L"/>
                  <a:cs typeface="OPPOSans L"/>
                </a:rPr>
                <a:t>02</a:t>
              </a:r>
              <a:endParaRPr kumimoji="1"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377024" y="1765167"/>
            <a:ext cx="1907308" cy="2223554"/>
            <a:chOff x="2377024" y="1765167"/>
            <a:chExt cx="1907308" cy="2223554"/>
          </a:xfrm>
        </p:grpSpPr>
        <p:sp>
          <p:nvSpPr>
            <p:cNvPr id="7" name="标题 1"/>
            <p:cNvSpPr txBox="1"/>
            <p:nvPr/>
          </p:nvSpPr>
          <p:spPr>
            <a:xfrm rot="1800000">
              <a:off x="2790678" y="1904944"/>
              <a:ext cx="1080000" cy="1944000"/>
            </a:xfrm>
            <a:prstGeom prst="round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 rot="1800000">
              <a:off x="3212708" y="2220869"/>
              <a:ext cx="720000" cy="4320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L"/>
                  <a:ea typeface="OPPOSans L"/>
                  <a:cs typeface="OPPOSans L"/>
                </a:rPr>
                <a:t>01</a:t>
              </a:r>
              <a:endParaRPr kumimoji="1" lang="zh-CN" altLang="en-US"/>
            </a:p>
          </p:txBody>
        </p:sp>
      </p:grpSp>
      <p:sp>
        <p:nvSpPr>
          <p:cNvPr id="9" name="标题 1"/>
          <p:cNvSpPr txBox="1"/>
          <p:nvPr/>
        </p:nvSpPr>
        <p:spPr>
          <a:xfrm>
            <a:off x="516000" y="2839456"/>
            <a:ext cx="11160000" cy="2520000"/>
          </a:xfrm>
          <a:prstGeom prst="rect">
            <a:avLst/>
          </a:prstGeom>
          <a:gradFill>
            <a:gsLst>
              <a:gs pos="36000">
                <a:schemeClr val="bg1"/>
              </a:gs>
              <a:gs pos="81000">
                <a:schemeClr val="bg1">
                  <a:lumMod val="9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516000" y="2839456"/>
            <a:ext cx="11160000" cy="0"/>
          </a:xfrm>
          <a:prstGeom prst="line">
            <a:avLst/>
          </a:prstGeom>
          <a:noFill/>
          <a:ln w="19050" cap="sq">
            <a:solidFill>
              <a:schemeClr val="accent1"/>
            </a:solidFill>
            <a:miter/>
            <a:tailEnd type="none"/>
          </a:ln>
        </p:spPr>
      </p:cxnSp>
      <p:sp>
        <p:nvSpPr>
          <p:cNvPr id="11" name="标题 1"/>
          <p:cNvSpPr txBox="1"/>
          <p:nvPr/>
        </p:nvSpPr>
        <p:spPr>
          <a:xfrm>
            <a:off x="1021693" y="3193029"/>
            <a:ext cx="4680000" cy="19320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系统构建目标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77607" y="3193029"/>
            <a:ext cx="4680000" cy="19320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构建基于k- means算法的校园美食推荐系统，实现精准、个性化的美食推荐，提升学生校园生活体验。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研究目标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-25400"/>
            <a:ext cx="12204700" cy="68707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2327803"/>
            <a:ext cx="12192000" cy="2608794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84572" y="1204683"/>
            <a:ext cx="5007428" cy="4855034"/>
          </a:xfrm>
          <a:custGeom>
            <a:avLst/>
            <a:gdLst>
              <a:gd name="connsiteX0" fmla="*/ 5943600 w 5943600"/>
              <a:gd name="connsiteY0" fmla="*/ 0 h 2656117"/>
              <a:gd name="connsiteX1" fmla="*/ 5943600 w 5943600"/>
              <a:gd name="connsiteY1" fmla="*/ 2656117 h 2656117"/>
              <a:gd name="connsiteX2" fmla="*/ 0 w 5943600"/>
              <a:gd name="connsiteY2" fmla="*/ 1591037 h 2656117"/>
              <a:gd name="connsiteX3" fmla="*/ 0 w 5943600"/>
              <a:gd name="connsiteY3" fmla="*/ 1065079 h 2656117"/>
            </a:gdLst>
            <a:ahLst/>
            <a:cxnLst/>
            <a:rect l="l" t="t" r="r" b="b"/>
            <a:pathLst>
              <a:path w="5943600" h="2656117">
                <a:moveTo>
                  <a:pt x="5943600" y="0"/>
                </a:moveTo>
                <a:lnTo>
                  <a:pt x="5943600" y="2656117"/>
                </a:lnTo>
                <a:lnTo>
                  <a:pt x="0" y="1591037"/>
                </a:lnTo>
                <a:lnTo>
                  <a:pt x="0" y="10650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401049" y="244702"/>
            <a:ext cx="45719" cy="476794"/>
          </a:xfrm>
          <a:custGeom>
            <a:avLst/>
            <a:gdLst>
              <a:gd name="connsiteX0" fmla="*/ 16555 w 32718"/>
              <a:gd name="connsiteY0" fmla="*/ 21907 h 470768"/>
              <a:gd name="connsiteX1" fmla="*/ 16555 w 32718"/>
              <a:gd name="connsiteY1" fmla="*/ 449331 h 470768"/>
            </a:gdLst>
            <a:ahLst/>
            <a:cxnLst/>
            <a:rect l="l" t="t" r="r" b="b"/>
            <a:pathLst>
              <a:path w="32718" h="470768">
                <a:moveTo>
                  <a:pt x="16555" y="21907"/>
                </a:moveTo>
                <a:lnTo>
                  <a:pt x="16555" y="449331"/>
                </a:ln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628286" y="452504"/>
            <a:ext cx="146698" cy="194126"/>
          </a:xfrm>
          <a:custGeom>
            <a:avLst/>
            <a:gdLst>
              <a:gd name="connsiteX0" fmla="*/ 16555 w 109676"/>
              <a:gd name="connsiteY0" fmla="*/ 21907 h 145133"/>
              <a:gd name="connsiteX1" fmla="*/ 93444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16555" y="21907"/>
                </a:moveTo>
                <a:cubicBezTo>
                  <a:pt x="59020" y="21907"/>
                  <a:pt x="93444" y="67460"/>
                  <a:pt x="93444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628286" y="326164"/>
            <a:ext cx="146698" cy="194126"/>
          </a:xfrm>
          <a:custGeom>
            <a:avLst/>
            <a:gdLst>
              <a:gd name="connsiteX0" fmla="*/ 93444 w 109676"/>
              <a:gd name="connsiteY0" fmla="*/ 21907 h 145133"/>
              <a:gd name="connsiteX1" fmla="*/ 16555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93444" y="21907"/>
                </a:moveTo>
                <a:cubicBezTo>
                  <a:pt x="50979" y="21907"/>
                  <a:pt x="16555" y="67460"/>
                  <a:pt x="16555" y="123653"/>
                </a:cubicBezTo>
              </a:path>
            </a:pathLst>
          </a:custGeom>
          <a:noFill/>
          <a:ln w="25400" cap="flat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94980" y="3396003"/>
            <a:ext cx="2509273" cy="306763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/>
          </a:blip>
          <a:srcRect t="6456" b="6456"/>
          <a:stretch>
            <a:fillRect/>
          </a:stretch>
        </p:blipFill>
        <p:spPr>
          <a:xfrm>
            <a:off x="5889260" y="2440641"/>
            <a:ext cx="4392750" cy="2383118"/>
          </a:xfrm>
          <a:custGeom>
            <a:avLst/>
            <a:gdLst/>
            <a:ahLst/>
            <a:cxnLst/>
            <a:rect l="l" t="t" r="r" b="b"/>
            <a:pathLst>
              <a:path w="4394200" h="2387600">
                <a:moveTo>
                  <a:pt x="0" y="1191558"/>
                </a:moveTo>
                <a:lnTo>
                  <a:pt x="0" y="1191559"/>
                </a:lnTo>
                <a:lnTo>
                  <a:pt x="0" y="1191559"/>
                </a:lnTo>
                <a:close/>
                <a:moveTo>
                  <a:pt x="1075936" y="0"/>
                </a:moveTo>
                <a:lnTo>
                  <a:pt x="3316814" y="0"/>
                </a:lnTo>
                <a:cubicBezTo>
                  <a:pt x="3911037" y="0"/>
                  <a:pt x="4392750" y="533479"/>
                  <a:pt x="4392750" y="1191559"/>
                </a:cubicBezTo>
                <a:lnTo>
                  <a:pt x="4392749" y="1191559"/>
                </a:lnTo>
                <a:cubicBezTo>
                  <a:pt x="4392749" y="1849639"/>
                  <a:pt x="3911036" y="2383118"/>
                  <a:pt x="3316813" y="2383118"/>
                </a:cubicBezTo>
                <a:lnTo>
                  <a:pt x="1075936" y="2383117"/>
                </a:lnTo>
                <a:cubicBezTo>
                  <a:pt x="555991" y="2383117"/>
                  <a:pt x="122187" y="1974672"/>
                  <a:pt x="21860" y="1431699"/>
                </a:cubicBezTo>
                <a:lnTo>
                  <a:pt x="0" y="1191559"/>
                </a:lnTo>
                <a:lnTo>
                  <a:pt x="21860" y="951418"/>
                </a:lnTo>
                <a:cubicBezTo>
                  <a:pt x="122187" y="408445"/>
                  <a:pt x="555991" y="0"/>
                  <a:pt x="107593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767450" y="2327803"/>
            <a:ext cx="4665697" cy="2608794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79428" y="-1271629"/>
            <a:ext cx="8109601" cy="31547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9900">
                <a:ln w="12700">
                  <a:solidFill>
                    <a:srgbClr val="000000">
                      <a:alpha val="25000"/>
                    </a:srgbClr>
                  </a:solidFill>
                </a:ln>
                <a:solidFill>
                  <a:srgbClr val="404040">
                    <a:alpha val="5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433147" y="798283"/>
            <a:ext cx="1584756" cy="1967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8314" y="3714308"/>
            <a:ext cx="3951515" cy="10566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系统开发技术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310952" y="146699"/>
            <a:ext cx="2493301" cy="35560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04240" y="1645698"/>
            <a:ext cx="7497638" cy="1894288"/>
          </a:xfrm>
          <a:prstGeom prst="roundRect">
            <a:avLst>
              <a:gd name="adj" fmla="val 9375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07517" y="2162701"/>
            <a:ext cx="860282" cy="860282"/>
          </a:xfrm>
          <a:prstGeom prst="plaqu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62825" y="2218009"/>
            <a:ext cx="749667" cy="749667"/>
          </a:xfrm>
          <a:prstGeom prst="plaqu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09313" y="1868000"/>
            <a:ext cx="6559828" cy="2892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10974" y="2170152"/>
            <a:ext cx="6789972" cy="1255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后端开发框架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10974" y="1949004"/>
            <a:ext cx="95416" cy="954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3777422" y="3774992"/>
            <a:ext cx="7497638" cy="1894288"/>
          </a:xfrm>
          <a:prstGeom prst="roundRect">
            <a:avLst>
              <a:gd name="adj" fmla="val 9375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3311501" y="4291995"/>
            <a:ext cx="860282" cy="860282"/>
          </a:xfrm>
          <a:prstGeom prst="plaqu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366809" y="4347303"/>
            <a:ext cx="749667" cy="749667"/>
          </a:xfrm>
          <a:prstGeom prst="plaqu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5719" y="3997294"/>
            <a:ext cx="6559828" cy="2892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05575" y="4299446"/>
            <a:ext cx="6789972" cy="1255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Django是基于Python的高级Web开发框架，遵循MVC设计模式，简化开发步骤，提供ORM和后台管理系统，提升开发效率。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4405575" y="4078298"/>
            <a:ext cx="95416" cy="954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563460" y="4549702"/>
            <a:ext cx="356364" cy="344868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259476" y="2431299"/>
            <a:ext cx="356364" cy="32308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Django框架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" y="12700"/>
            <a:ext cx="12204700" cy="68453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80467" y="1762225"/>
            <a:ext cx="4430674" cy="3698775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57807" y="838287"/>
            <a:ext cx="5298514" cy="5187893"/>
          </a:xfrm>
          <a:custGeom>
            <a:avLst/>
            <a:gdLst>
              <a:gd name="connsiteX0" fmla="*/ 0 w 6381633"/>
              <a:gd name="connsiteY0" fmla="*/ 0 h 6248398"/>
              <a:gd name="connsiteX1" fmla="*/ 3286113 w 6381633"/>
              <a:gd name="connsiteY1" fmla="*/ 0 h 6248398"/>
              <a:gd name="connsiteX2" fmla="*/ 6381633 w 6381633"/>
              <a:gd name="connsiteY2" fmla="*/ 3124199 h 6248398"/>
              <a:gd name="connsiteX3" fmla="*/ 3286113 w 6381633"/>
              <a:gd name="connsiteY3" fmla="*/ 6248398 h 6248398"/>
              <a:gd name="connsiteX4" fmla="*/ 0 w 6381633"/>
              <a:gd name="connsiteY4" fmla="*/ 6248398 h 6248398"/>
              <a:gd name="connsiteX5" fmla="*/ 3095520 w 6381633"/>
              <a:gd name="connsiteY5" fmla="*/ 3124199 h 6248398"/>
            </a:gdLst>
            <a:ahLst/>
            <a:cxnLst/>
            <a:rect l="l" t="t" r="r" b="b"/>
            <a:pathLst>
              <a:path w="6381633" h="6248398">
                <a:moveTo>
                  <a:pt x="0" y="0"/>
                </a:moveTo>
                <a:lnTo>
                  <a:pt x="3286113" y="0"/>
                </a:lnTo>
                <a:lnTo>
                  <a:pt x="6381633" y="3124199"/>
                </a:lnTo>
                <a:lnTo>
                  <a:pt x="3286113" y="6248398"/>
                </a:lnTo>
                <a:lnTo>
                  <a:pt x="0" y="6248398"/>
                </a:lnTo>
                <a:lnTo>
                  <a:pt x="3095520" y="3124199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45499" y="0"/>
            <a:ext cx="6152696" cy="6896100"/>
          </a:xfrm>
          <a:custGeom>
            <a:avLst/>
            <a:gdLst>
              <a:gd name="connsiteX0" fmla="*/ 0 w 7410426"/>
              <a:gd name="connsiteY0" fmla="*/ 0 h 8305796"/>
              <a:gd name="connsiteX1" fmla="*/ 3295650 w 7410426"/>
              <a:gd name="connsiteY1" fmla="*/ 0 h 8305796"/>
              <a:gd name="connsiteX2" fmla="*/ 7410426 w 7410426"/>
              <a:gd name="connsiteY2" fmla="*/ 4152898 h 8305796"/>
              <a:gd name="connsiteX3" fmla="*/ 3295650 w 7410426"/>
              <a:gd name="connsiteY3" fmla="*/ 8305796 h 8305796"/>
              <a:gd name="connsiteX4" fmla="*/ 0 w 7410426"/>
              <a:gd name="connsiteY4" fmla="*/ 8305796 h 8305796"/>
              <a:gd name="connsiteX5" fmla="*/ 4114776 w 7410426"/>
              <a:gd name="connsiteY5" fmla="*/ 4152898 h 8305796"/>
            </a:gdLst>
            <a:ahLst/>
            <a:cxnLst/>
            <a:rect l="l" t="t" r="r" b="b"/>
            <a:pathLst>
              <a:path w="7410426" h="8305796">
                <a:moveTo>
                  <a:pt x="0" y="0"/>
                </a:moveTo>
                <a:lnTo>
                  <a:pt x="3295650" y="0"/>
                </a:lnTo>
                <a:lnTo>
                  <a:pt x="7410426" y="4152898"/>
                </a:lnTo>
                <a:lnTo>
                  <a:pt x="3295650" y="8305796"/>
                </a:lnTo>
                <a:lnTo>
                  <a:pt x="0" y="8305796"/>
                </a:lnTo>
                <a:lnTo>
                  <a:pt x="4114776" y="4152898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93826" y="2068577"/>
            <a:ext cx="4003954" cy="31003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数据采集工具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228947" y="1762225"/>
            <a:ext cx="4430674" cy="3698775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442306" y="2068577"/>
            <a:ext cx="4003954" cy="30952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Scrapy是开源网络爬虫框架，用于高效抓取网页内容，提取结构化数据，支持异步处理，提升爬取速度。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4017" y="373380"/>
            <a:ext cx="1103550" cy="65532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33422" y="37338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Scrapy爬虫技术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D96725"/>
      </a:accent1>
      <a:accent2>
        <a:srgbClr val="95973A"/>
      </a:accent2>
      <a:accent3>
        <a:srgbClr val="8C310F"/>
      </a:accent3>
      <a:accent4>
        <a:srgbClr val="3F3F3F"/>
      </a:accent4>
      <a:accent5>
        <a:srgbClr val="3F3F3F"/>
      </a:accent5>
      <a:accent6>
        <a:srgbClr val="3F3F3F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294</Words>
  <Application>Microsoft Office PowerPoint</Application>
  <PresentationFormat>宽屏</PresentationFormat>
  <Paragraphs>113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Arial</vt:lpstr>
      <vt:lpstr>OPPOSans H</vt:lpstr>
      <vt:lpstr>Source Han Sans</vt:lpstr>
      <vt:lpstr>OPPOSans R</vt:lpstr>
      <vt:lpstr>Source Han Sans CN Bold</vt:lpstr>
      <vt:lpstr>OPPOSans L</vt:lpstr>
      <vt:lpstr>OPPOSans B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A01</cp:lastModifiedBy>
  <cp:revision>1</cp:revision>
  <dcterms:modified xsi:type="dcterms:W3CDTF">2025-05-11T06:03:01Z</dcterms:modified>
</cp:coreProperties>
</file>